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73" r:id="rId3"/>
    <p:sldId id="272" r:id="rId4"/>
    <p:sldId id="271" r:id="rId5"/>
    <p:sldId id="270" r:id="rId6"/>
    <p:sldId id="269" r:id="rId7"/>
    <p:sldId id="268" r:id="rId8"/>
    <p:sldId id="267" r:id="rId9"/>
    <p:sldId id="265" r:id="rId10"/>
    <p:sldId id="274" r:id="rId11"/>
    <p:sldId id="275" r:id="rId12"/>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30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420475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123103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389264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262641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286528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301681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52589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10720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257801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256120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AD78372-85DD-4824-A515-F459F3D51B81}" type="datetimeFigureOut">
              <a:rPr lang="de-DE" smtClean="0"/>
              <a:t>19.08.2022</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2E1F704-7C36-45CB-A24C-5959E07FE52E}" type="slidenum">
              <a:rPr lang="de-DE" smtClean="0"/>
              <a:t>‹Nr.›</a:t>
            </a:fld>
            <a:endParaRPr lang="de-DE" dirty="0"/>
          </a:p>
        </p:txBody>
      </p:sp>
    </p:spTree>
    <p:extLst>
      <p:ext uri="{BB962C8B-B14F-4D97-AF65-F5344CB8AC3E}">
        <p14:creationId xmlns:p14="http://schemas.microsoft.com/office/powerpoint/2010/main" val="338788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AD78372-85DD-4824-A515-F459F3D51B81}" type="datetimeFigureOut">
              <a:rPr lang="de-DE" smtClean="0"/>
              <a:t>19.08.2022</a:t>
            </a:fld>
            <a:endParaRPr lang="de-DE"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2E1F704-7C36-45CB-A24C-5959E07FE52E}" type="slidenum">
              <a:rPr lang="de-DE" smtClean="0"/>
              <a:t>‹Nr.›</a:t>
            </a:fld>
            <a:endParaRPr lang="de-DE" dirty="0"/>
          </a:p>
        </p:txBody>
      </p:sp>
    </p:spTree>
    <p:extLst>
      <p:ext uri="{BB962C8B-B14F-4D97-AF65-F5344CB8AC3E}">
        <p14:creationId xmlns:p14="http://schemas.microsoft.com/office/powerpoint/2010/main" val="2543670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2online.de/energie-sparen/strom-sparen/strom-sparen-stromspartipps/stromverbrauch-bei-standb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irschberghuette.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irmachen.sw-bv.de/energie/windstr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ad-vilbel-plastikfrei.d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ndla.com/firma-eintragen/" TargetMode="External"/><Relationship Id="rId2" Type="http://schemas.openxmlformats.org/officeDocument/2006/relationships/hyperlink" Target="http://www.bad-vilbel.pendla.com/"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520510129"/>
              </p:ext>
            </p:extLst>
          </p:nvPr>
        </p:nvGraphicFramePr>
        <p:xfrm>
          <a:off x="0" y="2314572"/>
          <a:ext cx="1676400" cy="29552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rgbClr val="FF0000"/>
                          </a:solidFill>
                          <a:latin typeface="Arial" panose="020B0604020202020204" pitchFamily="34" charset="0"/>
                          <a:cs typeface="Arial" panose="020B0604020202020204" pitchFamily="34" charset="0"/>
                        </a:rPr>
                        <a:t>Klima und Umwelt</a:t>
                      </a:r>
                      <a:endParaRPr lang="de-DE" sz="900"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Klimaschutz in Bad Vilbel</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Plastikfrei</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E-Ladesäulen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Energieberatung</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399888223"/>
              </p:ext>
            </p:extLst>
          </p:nvPr>
        </p:nvGraphicFramePr>
        <p:xfrm>
          <a:off x="1"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Klima- und Umwelt</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sp>
        <p:nvSpPr>
          <p:cNvPr id="4" name="Rechteck 3"/>
          <p:cNvSpPr/>
          <p:nvPr/>
        </p:nvSpPr>
        <p:spPr>
          <a:xfrm>
            <a:off x="1743075" y="2314572"/>
            <a:ext cx="4924425" cy="6775701"/>
          </a:xfrm>
          <a:prstGeom prst="rect">
            <a:avLst/>
          </a:prstGeom>
        </p:spPr>
        <p:txBody>
          <a:bodyPr wrap="square">
            <a:spAutoFit/>
          </a:bodyPr>
          <a:lstStyle/>
          <a:p>
            <a:r>
              <a:rPr lang="de-DE" sz="1400" b="1" dirty="0" smtClean="0">
                <a:solidFill>
                  <a:srgbClr val="FF0000"/>
                </a:solidFill>
                <a:latin typeface="Arial" panose="020B0604020202020204" pitchFamily="34" charset="0"/>
                <a:cs typeface="Arial" panose="020B0604020202020204" pitchFamily="34" charset="0"/>
              </a:rPr>
              <a:t>Klima und Umwelt</a:t>
            </a:r>
          </a:p>
          <a:p>
            <a:endParaRPr lang="de-DE" sz="1400" b="1" dirty="0">
              <a:solidFill>
                <a:srgbClr val="FF0000"/>
              </a:solidFill>
              <a:latin typeface="Arial" panose="020B0604020202020204" pitchFamily="34" charset="0"/>
              <a:cs typeface="Arial" panose="020B0604020202020204" pitchFamily="34" charset="0"/>
            </a:endParaRPr>
          </a:p>
          <a:p>
            <a:r>
              <a:rPr lang="de-DE" sz="1000" b="0" dirty="0" smtClean="0">
                <a:solidFill>
                  <a:schemeClr val="tx1"/>
                </a:solidFill>
                <a:effectLst/>
                <a:latin typeface="Arial" panose="020B0604020202020204" pitchFamily="34" charset="0"/>
                <a:cs typeface="Arial" panose="020B0604020202020204" pitchFamily="34" charset="0"/>
              </a:rPr>
              <a:t>Der Klimawandel ist da und mittlerweile ist uns allen, oder zumindest den meisten bewusst, dass er zu einem großen Teil auf die vom Menschen ausgestoßenen Treibhausgase, insbesondere von CO</a:t>
            </a:r>
            <a:r>
              <a:rPr lang="de-DE" sz="1000" b="0" baseline="-25000" dirty="0" smtClean="0">
                <a:solidFill>
                  <a:schemeClr val="tx1"/>
                </a:solidFill>
                <a:effectLst/>
                <a:latin typeface="Arial" panose="020B0604020202020204" pitchFamily="34" charset="0"/>
                <a:cs typeface="Arial" panose="020B0604020202020204" pitchFamily="34" charset="0"/>
              </a:rPr>
              <a:t>2 </a:t>
            </a:r>
            <a:r>
              <a:rPr lang="de-DE" sz="1000" b="0" dirty="0" smtClean="0">
                <a:solidFill>
                  <a:schemeClr val="tx1"/>
                </a:solidFill>
                <a:effectLst/>
                <a:latin typeface="Arial" panose="020B0604020202020204" pitchFamily="34" charset="0"/>
                <a:cs typeface="Arial" panose="020B0604020202020204" pitchFamily="34" charset="0"/>
              </a:rPr>
              <a:t>zurückzuführen ist.</a:t>
            </a:r>
          </a:p>
          <a:p>
            <a:endParaRPr lang="de-DE" sz="1000" dirty="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Natürlich stehen wir bei dem Thema Klimaschutz vor einer großen Herausforderung, aber wir stehen auch vor großen Chancen. Bad Vilbel möchte das Thema Klimaschutz durchdacht und konsequent angehen. Damit können wir letztendlich dauerhaft Energiekosten senken, unseren Haushalt entlasten, wertvolle Beiträge zur regionalen Wertschöpfung leisten und die Lebensqualität von uns allen erhöhen.</a:t>
            </a:r>
          </a:p>
          <a:p>
            <a:endParaRPr lang="de-DE" sz="1000" dirty="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Bad </a:t>
            </a:r>
            <a:r>
              <a:rPr lang="de-DE" sz="1000" b="1" dirty="0" smtClean="0">
                <a:latin typeface="Arial" panose="020B0604020202020204" pitchFamily="34" charset="0"/>
                <a:cs typeface="Arial" panose="020B0604020202020204" pitchFamily="34" charset="0"/>
              </a:rPr>
              <a:t>Vilbel </a:t>
            </a:r>
            <a:r>
              <a:rPr lang="de-DE" sz="1000" b="1" dirty="0" smtClean="0">
                <a:latin typeface="Arial" panose="020B0604020202020204" pitchFamily="34" charset="0"/>
                <a:cs typeface="Arial" panose="020B0604020202020204" pitchFamily="34" charset="0"/>
              </a:rPr>
              <a:t>hat beim </a:t>
            </a:r>
            <a:r>
              <a:rPr lang="de-DE" sz="1000" b="1" dirty="0" smtClean="0">
                <a:latin typeface="Arial" panose="020B0604020202020204" pitchFamily="34" charset="0"/>
                <a:cs typeface="Arial" panose="020B0604020202020204" pitchFamily="34" charset="0"/>
              </a:rPr>
              <a:t>Thema Klima- und Umwelt schon viel getan und </a:t>
            </a:r>
            <a:r>
              <a:rPr lang="de-DE" sz="1000" b="1" dirty="0" smtClean="0">
                <a:latin typeface="Arial" panose="020B0604020202020204" pitchFamily="34" charset="0"/>
                <a:cs typeface="Arial" panose="020B0604020202020204" pitchFamily="34" charset="0"/>
              </a:rPr>
              <a:t>wird </a:t>
            </a:r>
            <a:r>
              <a:rPr lang="de-DE" sz="1000" b="1" dirty="0" smtClean="0">
                <a:latin typeface="Arial" panose="020B0604020202020204" pitchFamily="34" charset="0"/>
                <a:cs typeface="Arial" panose="020B0604020202020204" pitchFamily="34" charset="0"/>
              </a:rPr>
              <a:t>auch in Zukunft alles dafür tun, dass wir unser Ziel erreichen schon vor 2050 bilanzielle klimaneutral zu sein.</a:t>
            </a:r>
          </a:p>
          <a:p>
            <a:endParaRPr lang="de-DE" sz="1000" dirty="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Aber jeder von uns kann im Kleinen schon etwas für den Klimaschutz machen. </a:t>
            </a:r>
          </a:p>
          <a:p>
            <a:endParaRPr lang="de-DE" sz="1000" dirty="0">
              <a:latin typeface="Arial" panose="020B0604020202020204" pitchFamily="34" charset="0"/>
              <a:cs typeface="Arial" panose="020B0604020202020204" pitchFamily="34" charset="0"/>
            </a:endParaRPr>
          </a:p>
          <a:p>
            <a:pPr>
              <a:lnSpc>
                <a:spcPct val="107000"/>
              </a:lnSpc>
            </a:pPr>
            <a:r>
              <a:rPr lang="de-DE" sz="1000" b="0" dirty="0" smtClean="0">
                <a:solidFill>
                  <a:schemeClr val="tx1"/>
                </a:solidFill>
                <a:effectLst/>
                <a:latin typeface="Arial" panose="020B0604020202020204" pitchFamily="34" charset="0"/>
                <a:cs typeface="Arial" panose="020B0604020202020204" pitchFamily="34" charset="0"/>
              </a:rPr>
              <a:t>Zum Klimaschutz trägt etwa bei, wer das Auto stehen lässt und auf das Fahrrad oder die öffentlichen Verkehrsmittel umsteigt oder beim Kauf und Nutzung von Haushaltgeräten, Beleuchtung, Heizungsanlagen oder Fahrzeugen auf sparsamen Gebrauch und energieeffiziente Technik achtet.</a:t>
            </a:r>
          </a:p>
          <a:p>
            <a:pPr>
              <a:lnSpc>
                <a:spcPct val="107000"/>
              </a:lnSpc>
            </a:pPr>
            <a:r>
              <a:rPr lang="de-DE" sz="1000" b="0" dirty="0" smtClean="0">
                <a:solidFill>
                  <a:schemeClr val="tx1"/>
                </a:solidFill>
                <a:effectLst/>
                <a:latin typeface="Arial" panose="020B0604020202020204" pitchFamily="34" charset="0"/>
                <a:cs typeface="Arial" panose="020B0604020202020204" pitchFamily="34" charset="0"/>
              </a:rPr>
              <a:t>Schon das konsequente Abschalten des Stand-by-Modus- bei Elektrogeräten wie PC oder Fernseher, würde in ganz Deutschland 14 Millionen Tonnen CO</a:t>
            </a:r>
            <a:r>
              <a:rPr lang="de-DE" sz="1000" b="0" baseline="-25000" dirty="0" smtClean="0">
                <a:solidFill>
                  <a:schemeClr val="tx1"/>
                </a:solidFill>
                <a:effectLst/>
                <a:latin typeface="Arial" panose="020B0604020202020204" pitchFamily="34" charset="0"/>
                <a:cs typeface="Arial" panose="020B0604020202020204" pitchFamily="34" charset="0"/>
              </a:rPr>
              <a:t>2</a:t>
            </a:r>
            <a:r>
              <a:rPr lang="de-DE" sz="1000" b="0" dirty="0" smtClean="0">
                <a:solidFill>
                  <a:schemeClr val="tx1"/>
                </a:solidFill>
                <a:effectLst/>
                <a:latin typeface="Arial" panose="020B0604020202020204" pitchFamily="34" charset="0"/>
                <a:cs typeface="Arial" panose="020B0604020202020204" pitchFamily="34" charset="0"/>
              </a:rPr>
              <a:t> und in einem durchschnittlichen zwei Personen Haushalt können so in einem Jahr 210 kWh, rund 65 Euro Stromkosten und 100 Kg CO2 gespart werden (Quelle: </a:t>
            </a:r>
            <a:r>
              <a:rPr lang="de-DE" sz="1000" b="0" u="sng" dirty="0" smtClean="0">
                <a:solidFill>
                  <a:schemeClr val="tx1"/>
                </a:solidFill>
                <a:effectLst/>
                <a:latin typeface="Arial" panose="020B0604020202020204" pitchFamily="34" charset="0"/>
                <a:cs typeface="Arial" panose="020B0604020202020204" pitchFamily="34" charset="0"/>
                <a:hlinkClick r:id="rId2"/>
              </a:rPr>
              <a:t>www.co2online.de/energie-sparen/strom-sparen/strom-sparen-stromspartipps/stromverbrauch-bei-standby</a:t>
            </a:r>
            <a:r>
              <a:rPr lang="de-DE" sz="1000" b="0" dirty="0" smtClean="0">
                <a:solidFill>
                  <a:schemeClr val="tx1"/>
                </a:solidFill>
                <a:effectLst/>
                <a:latin typeface="Arial" panose="020B0604020202020204" pitchFamily="34" charset="0"/>
                <a:cs typeface="Arial" panose="020B0604020202020204" pitchFamily="34" charset="0"/>
              </a:rPr>
              <a:t>, 12.08.2022)</a:t>
            </a:r>
          </a:p>
          <a:p>
            <a:pPr>
              <a:lnSpc>
                <a:spcPct val="107000"/>
              </a:lnSpc>
            </a:pPr>
            <a:endParaRPr lang="de-DE" sz="1000" dirty="0">
              <a:latin typeface="Arial" panose="020B0604020202020204" pitchFamily="34" charset="0"/>
              <a:cs typeface="Arial" panose="020B0604020202020204" pitchFamily="34" charset="0"/>
            </a:endParaRPr>
          </a:p>
          <a:p>
            <a:pPr>
              <a:lnSpc>
                <a:spcPct val="107000"/>
              </a:lnSpc>
            </a:pPr>
            <a:r>
              <a:rPr lang="de-DE" sz="1000" b="0" dirty="0" smtClean="0">
                <a:solidFill>
                  <a:schemeClr val="tx1"/>
                </a:solidFill>
                <a:effectLst/>
                <a:latin typeface="Arial" panose="020B0604020202020204" pitchFamily="34" charset="0"/>
                <a:cs typeface="Arial" panose="020B0604020202020204" pitchFamily="34" charset="0"/>
              </a:rPr>
              <a:t>Zum 01. November 2021 </a:t>
            </a:r>
            <a:r>
              <a:rPr lang="de-DE" sz="1000" b="0" dirty="0" smtClean="0">
                <a:solidFill>
                  <a:schemeClr val="tx1"/>
                </a:solidFill>
                <a:effectLst/>
                <a:latin typeface="Arial" panose="020B0604020202020204" pitchFamily="34" charset="0"/>
                <a:cs typeface="Arial" panose="020B0604020202020204" pitchFamily="34" charset="0"/>
              </a:rPr>
              <a:t>hat die Stadt Bad Vilbel eine </a:t>
            </a:r>
            <a:r>
              <a:rPr lang="de-DE" sz="1000" b="0" dirty="0" smtClean="0">
                <a:solidFill>
                  <a:schemeClr val="tx1"/>
                </a:solidFill>
                <a:effectLst/>
                <a:latin typeface="Arial" panose="020B0604020202020204" pitchFamily="34" charset="0"/>
                <a:cs typeface="Arial" panose="020B0604020202020204" pitchFamily="34" charset="0"/>
              </a:rPr>
              <a:t>Stabsstelle Klima und Umwelt gegründet.</a:t>
            </a:r>
          </a:p>
          <a:p>
            <a:pPr>
              <a:lnSpc>
                <a:spcPct val="107000"/>
              </a:lnSpc>
            </a:pPr>
            <a:endParaRPr lang="de-DE" sz="1000" dirty="0" smtClean="0">
              <a:latin typeface="Arial" panose="020B0604020202020204" pitchFamily="34" charset="0"/>
              <a:cs typeface="Arial" panose="020B0604020202020204" pitchFamily="34" charset="0"/>
            </a:endParaRPr>
          </a:p>
          <a:p>
            <a:pPr>
              <a:lnSpc>
                <a:spcPct val="107000"/>
              </a:lnSpc>
            </a:pPr>
            <a:r>
              <a:rPr lang="de-DE" sz="1000" b="0" dirty="0" smtClean="0">
                <a:solidFill>
                  <a:schemeClr val="tx1"/>
                </a:solidFill>
                <a:effectLst/>
                <a:latin typeface="Arial" panose="020B0604020202020204" pitchFamily="34" charset="0"/>
                <a:cs typeface="Arial" panose="020B0604020202020204" pitchFamily="34" charset="0"/>
              </a:rPr>
              <a:t>Ansprechpartner für sämtliche Fragen im Bereich Klima und Umwelt ist nun</a:t>
            </a:r>
          </a:p>
          <a:p>
            <a:pPr>
              <a:lnSpc>
                <a:spcPct val="107000"/>
              </a:lnSpc>
            </a:pPr>
            <a:r>
              <a:rPr lang="de-DE" sz="1000" dirty="0" smtClean="0">
                <a:latin typeface="Arial" panose="020B0604020202020204" pitchFamily="34" charset="0"/>
                <a:cs typeface="Arial" panose="020B0604020202020204" pitchFamily="34" charset="0"/>
              </a:rPr>
              <a:t>Christian Kühl</a:t>
            </a:r>
          </a:p>
          <a:p>
            <a:pPr>
              <a:lnSpc>
                <a:spcPct val="107000"/>
              </a:lnSpc>
            </a:pPr>
            <a:r>
              <a:rPr lang="de-DE" sz="1000" dirty="0" smtClean="0">
                <a:latin typeface="Arial" panose="020B0604020202020204" pitchFamily="34" charset="0"/>
                <a:cs typeface="Arial" panose="020B0604020202020204" pitchFamily="34" charset="0"/>
              </a:rPr>
              <a:t>Am Sonnenplatz 1</a:t>
            </a:r>
          </a:p>
          <a:p>
            <a:pPr>
              <a:lnSpc>
                <a:spcPct val="107000"/>
              </a:lnSpc>
            </a:pPr>
            <a:r>
              <a:rPr lang="de-DE" sz="1000" b="0" dirty="0" smtClean="0">
                <a:solidFill>
                  <a:schemeClr val="tx1"/>
                </a:solidFill>
                <a:effectLst/>
                <a:latin typeface="Arial" panose="020B0604020202020204" pitchFamily="34" charset="0"/>
                <a:cs typeface="Arial" panose="020B0604020202020204" pitchFamily="34" charset="0"/>
              </a:rPr>
              <a:t>06101 602-415</a:t>
            </a:r>
          </a:p>
          <a:p>
            <a:pPr>
              <a:lnSpc>
                <a:spcPct val="107000"/>
              </a:lnSpc>
            </a:pPr>
            <a:r>
              <a:rPr lang="de-DE" sz="1000" dirty="0" smtClean="0">
                <a:latin typeface="Arial" panose="020B0604020202020204" pitchFamily="34" charset="0"/>
                <a:cs typeface="Arial" panose="020B0604020202020204" pitchFamily="34" charset="0"/>
              </a:rPr>
              <a:t>Christian.kuehl@bad-vilbel.de</a:t>
            </a:r>
            <a:endParaRPr lang="de-DE" sz="1000" b="0" dirty="0" smtClean="0">
              <a:solidFill>
                <a:schemeClr val="tx1"/>
              </a:solidFill>
              <a:effectLst/>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pPr>
              <a:lnSpc>
                <a:spcPct val="150000"/>
              </a:lnSpc>
            </a:pPr>
            <a:endParaRPr lang="de-DE" sz="10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25" name="Grafik 24" descr="Energiewende im Überblick | Stadtwerke Düsseldorf"/>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1743074"/>
          </a:xfrm>
          <a:prstGeom prst="rect">
            <a:avLst/>
          </a:prstGeom>
          <a:noFill/>
          <a:ln>
            <a:noFill/>
          </a:ln>
        </p:spPr>
      </p:pic>
    </p:spTree>
    <p:extLst>
      <p:ext uri="{BB962C8B-B14F-4D97-AF65-F5344CB8AC3E}">
        <p14:creationId xmlns:p14="http://schemas.microsoft.com/office/powerpoint/2010/main" val="284430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876582506"/>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Energieberatung</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PENDLA</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VILCAR</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Streuobstwiesen</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7017306"/>
          </a:xfrm>
          <a:prstGeom prst="rect">
            <a:avLst/>
          </a:prstGeom>
          <a:noFill/>
        </p:spPr>
        <p:txBody>
          <a:bodyPr wrap="square" rtlCol="0">
            <a:spAutoFit/>
          </a:bodyPr>
          <a:lstStyle/>
          <a:p>
            <a:pPr fontAlgn="t"/>
            <a:r>
              <a:rPr lang="de-DE" sz="1400" b="1" dirty="0" smtClean="0">
                <a:latin typeface="Arial" panose="020B0604020202020204" pitchFamily="34" charset="0"/>
                <a:cs typeface="Arial" panose="020B0604020202020204" pitchFamily="34" charset="0"/>
              </a:rPr>
              <a:t>Streuobstwiesen</a:t>
            </a:r>
          </a:p>
          <a:p>
            <a:pPr fontAlgn="t"/>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Streuobst </a:t>
            </a:r>
            <a:r>
              <a:rPr lang="de-DE" sz="1000" dirty="0">
                <a:latin typeface="Arial" panose="020B0604020202020204" pitchFamily="34" charset="0"/>
                <a:cs typeface="Arial" panose="020B0604020202020204" pitchFamily="34" charset="0"/>
              </a:rPr>
              <a:t>ist eine Form des Obstanbaus, die auf Mehrfachnutzung angelegt ist. Die hochstämmigen Bäume stehen „verstreut“ in der Landschaft und tragen unterschiedlichstes Obst wie Äpfel, Birnen, Kirschen, Pflaumen und Walnüsse. Die Wiese kann als Weideland genutzt werden, ebenfalls ist ein Merkmal einer Streuobstwiese die weites gehende dünger- und pestizidefreie Bewirtschaftung. Streuobstwiesen gehören zu den artenreichsten Biotopen in ganz Mitteleuropa. Sie bieten beste Voraussetzungen für eine hohe Artenvielfalt. Die Nährstoffknappheit durch die fehlende Düngung und die nur zweimal im Jahr stattfindende Mahd bewirken, dass keine Pflanzenart überhandnehmen kann. Dies ermöglicht, dass zahlreiche Arten nebeneinander existieren können. Es ist möglich, dass mehr als 5.000 verschiedene Tier- und Pflanzenarten auf einer Streuobstwiese leben können. Auf einer Streuobstwiese reihen sich ein Kleinbiotop an das andere. In der „oberen“ Etage bieten die verstreut stehenden Obstbäume verschiedenen Tierarten Unterschlupf</a:t>
            </a:r>
            <a:r>
              <a:rPr lang="de-DE" sz="1000" dirty="0" smtClean="0">
                <a:latin typeface="Arial" panose="020B0604020202020204" pitchFamily="34" charset="0"/>
                <a:cs typeface="Arial" panose="020B0604020202020204" pitchFamily="34" charset="0"/>
              </a:rPr>
              <a:t>.</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a:latin typeface="Arial" panose="020B0604020202020204" pitchFamily="34" charset="0"/>
                <a:cs typeface="Arial" panose="020B0604020202020204" pitchFamily="34" charset="0"/>
              </a:rPr>
              <a:t>Obwohl Streuobstwiesen für die Natur und das Klima eine wichtige Funktion haben, ist der Bestand leider immer noch bedroht.</a:t>
            </a:r>
          </a:p>
          <a:p>
            <a:pPr>
              <a:lnSpc>
                <a:spcPct val="150000"/>
              </a:lnSpc>
            </a:pPr>
            <a:r>
              <a:rPr lang="de-DE" sz="1000" dirty="0">
                <a:latin typeface="Arial" panose="020B0604020202020204" pitchFamily="34" charset="0"/>
                <a:cs typeface="Arial" panose="020B0604020202020204" pitchFamily="34" charset="0"/>
              </a:rPr>
              <a:t>Wir verfügen in Bad Vilbel über einen reichen Bestand an Streuobstwiesen und unterstützen mit fachkundigem Personal die Bewirtschaftung und den Erhalt.</a:t>
            </a:r>
          </a:p>
          <a:p>
            <a:pPr>
              <a:lnSpc>
                <a:spcPct val="150000"/>
              </a:lnSpc>
            </a:pPr>
            <a:r>
              <a:rPr lang="de-DE" sz="1000" dirty="0">
                <a:latin typeface="Arial" panose="020B0604020202020204" pitchFamily="34" charset="0"/>
                <a:cs typeface="Arial" panose="020B0604020202020204" pitchFamily="34" charset="0"/>
              </a:rPr>
              <a:t>Zudem verfügt Bad Vilbel über einen sehr aktiven Verein, das Streuobstzentrum Kirschberghütte Bad Vilbel e.V., die sich nicht nur zum Ziel gesetzt haben, die in Bad Vilbel vorhandenen Streuobstwiesen zur erhalten und den Bestand auszubauen, sondern zudem auch die Umweltbindung von Kindern, Jugendlichen und Erwachsenen in Verbindung mit dem Ökosystem und Kulturgut Streuobstwiese zu fördern.</a:t>
            </a:r>
          </a:p>
          <a:p>
            <a:endParaRPr lang="de-DE" dirty="0" smtClean="0"/>
          </a:p>
          <a:p>
            <a:r>
              <a:rPr lang="de-DE" sz="1000" dirty="0" smtClean="0">
                <a:latin typeface="Arial" panose="020B0604020202020204" pitchFamily="34" charset="0"/>
                <a:cs typeface="Arial" panose="020B0604020202020204" pitchFamily="34" charset="0"/>
              </a:rPr>
              <a:t>Wer sich näher über den Verein Kirchberghütte Bad Vilbel e.V. und ihre tolle Arbeit informieren möchte, der kann dies unter </a:t>
            </a:r>
            <a:r>
              <a:rPr lang="de-DE" sz="1000" dirty="0" smtClean="0">
                <a:latin typeface="Arial" panose="020B0604020202020204" pitchFamily="34" charset="0"/>
                <a:cs typeface="Arial" panose="020B0604020202020204" pitchFamily="34" charset="0"/>
                <a:hlinkClick r:id="rId2"/>
              </a:rPr>
              <a:t>www.kirschberghuette.de</a:t>
            </a:r>
            <a:r>
              <a:rPr lang="de-DE" sz="1000" dirty="0" smtClean="0">
                <a:latin typeface="Arial" panose="020B0604020202020204" pitchFamily="34" charset="0"/>
                <a:cs typeface="Arial" panose="020B0604020202020204" pitchFamily="34" charset="0"/>
              </a:rPr>
              <a:t> jederzeit tun!</a:t>
            </a:r>
            <a:endParaRPr lang="de-DE" sz="1000" dirty="0">
              <a:latin typeface="Arial" panose="020B0604020202020204" pitchFamily="34" charset="0"/>
              <a:cs typeface="Arial" panose="020B060402020202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191188110"/>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Streuobstwiesen</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20482" name="Picture 2" descr="Natura Trail „Bad Vilbels landschaftliche Vielfalt - Von den Berger Wiesen  in die Wetterau&quot; | NaturFreunde Hes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06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708679602"/>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Energieberatung</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PENDLA</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VILCAR</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Streuobstwiesen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b="1" dirty="0" smtClean="0">
                          <a:solidFill>
                            <a:srgbClr val="FF0000"/>
                          </a:solidFill>
                          <a:latin typeface="Arial" panose="020B0604020202020204" pitchFamily="34" charset="0"/>
                          <a:cs typeface="Arial" panose="020B0604020202020204" pitchFamily="34" charset="0"/>
                        </a:rPr>
                        <a:t>Fair</a:t>
                      </a:r>
                      <a:r>
                        <a:rPr lang="de-DE" sz="900" b="1" baseline="0" dirty="0" smtClean="0">
                          <a:solidFill>
                            <a:srgbClr val="FF0000"/>
                          </a:solidFill>
                          <a:latin typeface="Arial" panose="020B0604020202020204" pitchFamily="34" charset="0"/>
                          <a:cs typeface="Arial" panose="020B0604020202020204" pitchFamily="34" charset="0"/>
                        </a:rPr>
                        <a:t> Trade</a:t>
                      </a:r>
                      <a:endParaRPr lang="de-DE" sz="900" b="1" dirty="0" smtClean="0">
                        <a:solidFill>
                          <a:srgbClr val="FF0000"/>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4847481"/>
          </a:xfrm>
          <a:prstGeom prst="rect">
            <a:avLst/>
          </a:prstGeom>
          <a:noFill/>
        </p:spPr>
        <p:txBody>
          <a:bodyPr wrap="square" rtlCol="0">
            <a:spAutoFit/>
          </a:bodyPr>
          <a:lstStyle/>
          <a:p>
            <a:pPr fontAlgn="t"/>
            <a:r>
              <a:rPr lang="de-DE" sz="1400" b="1" dirty="0" smtClean="0">
                <a:latin typeface="Arial" panose="020B0604020202020204" pitchFamily="34" charset="0"/>
                <a:cs typeface="Arial" panose="020B0604020202020204" pitchFamily="34" charset="0"/>
              </a:rPr>
              <a:t>Fair Trade</a:t>
            </a:r>
          </a:p>
          <a:p>
            <a:pPr fontAlgn="t"/>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Mit dem Beschluss vom 05. April 2022 hat die Stadtverordnetenversammlung beschlossen, sich um das Siegel „Fair-Trade“ –Town zu bewerben. Die Kampagne Fair-Trade-Town vernetzt erfolgreich Akteure aus Zivilgesellschaft, Wirtschaft und Politik und fördert den Fairen Handel auf kommunaler Ebene. In Deutschland wächst zunehmend das Bewusstsein für gerechte Produktionsbedingungen sowie sozialer und umweltschonender Herstellungs- und Handelsstrukturen. Auf kommunaler Ebene spielt der Faire Handel in alle gesellschaftlichen Bereichen eine wichtige Rolle, zunehmen auch bei der öffentlichen Beschaffung. Bad Vilbel ist eine innovative und weltoffene Stadt. Die wollen wir mit dem Siegel „Fair-Trade“-Town weiter transportieren.</a:t>
            </a:r>
          </a:p>
          <a:p>
            <a:pPr>
              <a:lnSpc>
                <a:spcPct val="150000"/>
              </a:lnSpc>
            </a:pP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Noch in diesem Jahr soll sich eine Steuerungsgruppe bilden, die eine weiter Voraussetzung dafür ist, dass sich Bad Vilbel um das Siegel „Fair-Trade-Town“ bewerben kann. </a:t>
            </a:r>
          </a:p>
          <a:p>
            <a:pPr>
              <a:lnSpc>
                <a:spcPct val="150000"/>
              </a:lnSpc>
            </a:pPr>
            <a:r>
              <a:rPr lang="de-DE" sz="1000" dirty="0" smtClean="0">
                <a:latin typeface="Arial" panose="020B0604020202020204" pitchFamily="34" charset="0"/>
                <a:cs typeface="Arial" panose="020B0604020202020204" pitchFamily="34" charset="0"/>
              </a:rPr>
              <a:t>Das Ziel ist es möglichst viele Einzelhandelsgeschäfte und Restaurants davon zu überzeugen, Fairtrade Produkte anzubieten, ebenso gehört das Engagement der öffentlichen Einrichtungen wie Schulen, Kirchen oder Vereine zu einem erfolgreichen Engagement um nachhaltig für Fairtrade Produkte zu werben.</a:t>
            </a:r>
            <a:endParaRPr lang="de-DE" sz="1000" dirty="0">
              <a:latin typeface="Arial" panose="020B0604020202020204" pitchFamily="34" charset="0"/>
              <a:cs typeface="Arial" panose="020B0604020202020204" pitchFamily="34" charset="0"/>
            </a:endParaRPr>
          </a:p>
          <a:p>
            <a:pPr>
              <a:lnSpc>
                <a:spcPct val="150000"/>
              </a:lnSpc>
            </a:pPr>
            <a:endParaRPr lang="de-DE" sz="1000" dirty="0">
              <a:latin typeface="Arial" panose="020B0604020202020204" pitchFamily="34" charset="0"/>
              <a:cs typeface="Arial" panose="020B060402020202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191188110"/>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Streuobstwiesen</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21506" name="Picture 2" descr="Beteiligung an der Kampagne Fairtrade Town – Offizielle Homepage der Stadt  Bad Köstr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17"/>
            <a:ext cx="6858000" cy="179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4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4216929152"/>
              </p:ext>
            </p:extLst>
          </p:nvPr>
        </p:nvGraphicFramePr>
        <p:xfrm>
          <a:off x="0" y="2314572"/>
          <a:ext cx="1676400" cy="29552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b="1" dirty="0" smtClean="0">
                          <a:solidFill>
                            <a:srgbClr val="FF0000"/>
                          </a:solidFill>
                          <a:latin typeface="Arial" panose="020B0604020202020204" pitchFamily="34" charset="0"/>
                          <a:cs typeface="Arial" panose="020B0604020202020204" pitchFamily="34" charset="0"/>
                        </a:rPr>
                        <a:t>Klima und Umwelt</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Klimaschutzmanagement</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Klimaschutz in Bad Vilbel</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Plastikfrei</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E-Ladesäulen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Energieberatung</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815565542"/>
              </p:ext>
            </p:extLst>
          </p:nvPr>
        </p:nvGraphicFramePr>
        <p:xfrm>
          <a:off x="1"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Klimaschutzmanagement</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sp>
        <p:nvSpPr>
          <p:cNvPr id="4" name="Rechteck 3"/>
          <p:cNvSpPr/>
          <p:nvPr/>
        </p:nvSpPr>
        <p:spPr>
          <a:xfrm>
            <a:off x="1743075" y="2314572"/>
            <a:ext cx="4924425" cy="7771358"/>
          </a:xfrm>
          <a:prstGeom prst="rect">
            <a:avLst/>
          </a:prstGeom>
        </p:spPr>
        <p:txBody>
          <a:bodyPr wrap="square">
            <a:spAutoFit/>
          </a:bodyPr>
          <a:lstStyle/>
          <a:p>
            <a:r>
              <a:rPr lang="de-DE" sz="1400" b="1" dirty="0" smtClean="0">
                <a:solidFill>
                  <a:srgbClr val="FF0000"/>
                </a:solidFill>
                <a:latin typeface="Arial" panose="020B0604020202020204" pitchFamily="34" charset="0"/>
                <a:cs typeface="Arial" panose="020B0604020202020204" pitchFamily="34" charset="0"/>
              </a:rPr>
              <a:t>Klimaschutzkonzept wird kommen!</a:t>
            </a:r>
          </a:p>
          <a:p>
            <a:endParaRPr lang="de-DE" sz="950" b="1" dirty="0">
              <a:latin typeface="Arial" panose="020B0604020202020204" pitchFamily="34" charset="0"/>
              <a:cs typeface="Arial" panose="020B0604020202020204" pitchFamily="34" charset="0"/>
            </a:endParaRPr>
          </a:p>
          <a:p>
            <a:pPr>
              <a:lnSpc>
                <a:spcPct val="150000"/>
              </a:lnSpc>
            </a:pPr>
            <a:r>
              <a:rPr lang="de-DE" sz="950" dirty="0" smtClean="0">
                <a:latin typeface="Arial" panose="020B0604020202020204" pitchFamily="34" charset="0"/>
                <a:cs typeface="Arial" panose="020B0604020202020204" pitchFamily="34" charset="0"/>
              </a:rPr>
              <a:t>Die Stadt Bad Vilbel möchte </a:t>
            </a:r>
            <a:r>
              <a:rPr lang="de-DE" sz="950" dirty="0">
                <a:latin typeface="Arial" panose="020B0604020202020204" pitchFamily="34" charset="0"/>
                <a:cs typeface="Arial" panose="020B0604020202020204" pitchFamily="34" charset="0"/>
              </a:rPr>
              <a:t>in der Stadtverwaltung verschiedene Modelle zum Klimaschutz entwickeln. Dazu beschloss die Stadtverordnetenversammlung am 14. Dezember 2021, dass ein Klimaschutzkonzept für unsere Stadt erstellt werden soll. Die Fördermittel für die Erstellung wurden im April 2022 gestellt und </a:t>
            </a:r>
            <a:r>
              <a:rPr lang="de-DE" sz="950" dirty="0" smtClean="0">
                <a:latin typeface="Arial" panose="020B0604020202020204" pitchFamily="34" charset="0"/>
                <a:cs typeface="Arial" panose="020B0604020202020204" pitchFamily="34" charset="0"/>
              </a:rPr>
              <a:t>die Hoffnung ist groß noch </a:t>
            </a:r>
            <a:r>
              <a:rPr lang="de-DE" sz="950" dirty="0">
                <a:latin typeface="Arial" panose="020B0604020202020204" pitchFamily="34" charset="0"/>
                <a:cs typeface="Arial" panose="020B0604020202020204" pitchFamily="34" charset="0"/>
              </a:rPr>
              <a:t>in diesem Kalenderjahr ein/e Klimaschutzmanager/in </a:t>
            </a:r>
            <a:r>
              <a:rPr lang="de-DE" sz="950" dirty="0" err="1">
                <a:latin typeface="Arial" panose="020B0604020202020204" pitchFamily="34" charset="0"/>
                <a:cs typeface="Arial" panose="020B0604020202020204" pitchFamily="34" charset="0"/>
              </a:rPr>
              <a:t>in</a:t>
            </a:r>
            <a:r>
              <a:rPr lang="de-DE" sz="950" dirty="0">
                <a:latin typeface="Arial" panose="020B0604020202020204" pitchFamily="34" charset="0"/>
                <a:cs typeface="Arial" panose="020B0604020202020204" pitchFamily="34" charset="0"/>
              </a:rPr>
              <a:t> </a:t>
            </a:r>
            <a:r>
              <a:rPr lang="de-DE" sz="950" dirty="0" smtClean="0">
                <a:latin typeface="Arial" panose="020B0604020202020204" pitchFamily="34" charset="0"/>
                <a:cs typeface="Arial" panose="020B0604020202020204" pitchFamily="34" charset="0"/>
              </a:rPr>
              <a:t>der Verwaltung begrüßen zu dürfen</a:t>
            </a:r>
            <a:r>
              <a:rPr lang="de-DE" sz="950" dirty="0">
                <a:latin typeface="Arial" panose="020B0604020202020204" pitchFamily="34" charset="0"/>
                <a:cs typeface="Arial" panose="020B0604020202020204" pitchFamily="34" charset="0"/>
              </a:rPr>
              <a:t>, damit das Klimaschutzkonzept, zusammen mit der Verwaltung, der Bürgerinnen und Bürgern, den Vereinen und Kirchen zeitnah erstellt und mit Leben erfüllt werden kann</a:t>
            </a:r>
            <a:r>
              <a:rPr lang="de-DE" sz="950" dirty="0" smtClean="0">
                <a:latin typeface="Arial" panose="020B0604020202020204" pitchFamily="34" charset="0"/>
                <a:cs typeface="Arial" panose="020B0604020202020204" pitchFamily="34" charset="0"/>
              </a:rPr>
              <a:t>.</a:t>
            </a:r>
          </a:p>
          <a:p>
            <a:pPr>
              <a:lnSpc>
                <a:spcPct val="150000"/>
              </a:lnSpc>
            </a:pPr>
            <a:endParaRPr lang="de-DE" sz="950" dirty="0">
              <a:latin typeface="Arial" panose="020B0604020202020204" pitchFamily="34" charset="0"/>
              <a:cs typeface="Arial" panose="020B0604020202020204" pitchFamily="34" charset="0"/>
            </a:endParaRPr>
          </a:p>
          <a:p>
            <a:pPr>
              <a:lnSpc>
                <a:spcPct val="150000"/>
              </a:lnSpc>
            </a:pPr>
            <a:r>
              <a:rPr lang="de-DE" sz="950" b="1" dirty="0" smtClean="0">
                <a:latin typeface="Arial" panose="020B0604020202020204" pitchFamily="34" charset="0"/>
                <a:cs typeface="Arial" panose="020B0604020202020204" pitchFamily="34" charset="0"/>
              </a:rPr>
              <a:t>Was ist ein Klimaschutzmanagement?</a:t>
            </a:r>
          </a:p>
          <a:p>
            <a:pPr>
              <a:lnSpc>
                <a:spcPct val="150000"/>
              </a:lnSpc>
            </a:pPr>
            <a:r>
              <a:rPr lang="de-DE" sz="950" dirty="0" smtClean="0">
                <a:latin typeface="Arial" panose="020B0604020202020204" pitchFamily="34" charset="0"/>
                <a:cs typeface="Arial" panose="020B0604020202020204" pitchFamily="34" charset="0"/>
              </a:rPr>
              <a:t>Das Klimaschutzmanagement nutzt erprobte Strategien, Instrumente und Methoden,</a:t>
            </a:r>
          </a:p>
          <a:p>
            <a:pPr>
              <a:lnSpc>
                <a:spcPct val="150000"/>
              </a:lnSpc>
            </a:pPr>
            <a:r>
              <a:rPr lang="de-DE" sz="950" dirty="0" smtClean="0">
                <a:latin typeface="Arial" panose="020B0604020202020204" pitchFamily="34" charset="0"/>
                <a:cs typeface="Arial" panose="020B0604020202020204" pitchFamily="34" charset="0"/>
              </a:rPr>
              <a:t>Um alle klimarelevanten Aktivitäten und Entscheidungen einer Kommune aufeinander abzustimmen und zu ergänzen.</a:t>
            </a:r>
          </a:p>
          <a:p>
            <a:pPr>
              <a:lnSpc>
                <a:spcPct val="150000"/>
              </a:lnSpc>
            </a:pPr>
            <a:r>
              <a:rPr lang="de-DE" sz="950" dirty="0" smtClean="0">
                <a:latin typeface="Arial" panose="020B0604020202020204" pitchFamily="34" charset="0"/>
                <a:cs typeface="Arial" panose="020B0604020202020204" pitchFamily="34" charset="0"/>
              </a:rPr>
              <a:t>Der erste Schritt eines erfolgreichen Klimaschutzmanagement ist die Entwicklung eines eigenen kommunalen Klimaschutzkonzeptes mit konkreten Klimaschutzmaß-</a:t>
            </a:r>
          </a:p>
          <a:p>
            <a:pPr>
              <a:lnSpc>
                <a:spcPct val="150000"/>
              </a:lnSpc>
            </a:pPr>
            <a:r>
              <a:rPr lang="de-DE" sz="950" dirty="0" smtClean="0">
                <a:latin typeface="Arial" panose="020B0604020202020204" pitchFamily="34" charset="0"/>
                <a:cs typeface="Arial" panose="020B0604020202020204" pitchFamily="34" charset="0"/>
              </a:rPr>
              <a:t>nahmen. </a:t>
            </a:r>
          </a:p>
          <a:p>
            <a:pPr>
              <a:lnSpc>
                <a:spcPct val="150000"/>
              </a:lnSpc>
            </a:pPr>
            <a:endParaRPr lang="de-DE" sz="950" dirty="0">
              <a:latin typeface="Arial" panose="020B0604020202020204" pitchFamily="34" charset="0"/>
              <a:cs typeface="Arial" panose="020B0604020202020204" pitchFamily="34" charset="0"/>
            </a:endParaRPr>
          </a:p>
          <a:p>
            <a:pPr>
              <a:lnSpc>
                <a:spcPct val="150000"/>
              </a:lnSpc>
            </a:pPr>
            <a:r>
              <a:rPr lang="de-DE" sz="950" b="1" dirty="0" smtClean="0">
                <a:latin typeface="Arial" panose="020B0604020202020204" pitchFamily="34" charset="0"/>
                <a:cs typeface="Arial" panose="020B0604020202020204" pitchFamily="34" charset="0"/>
              </a:rPr>
              <a:t>Die Ziele des Klimaschutzmanagements</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Verankerung von Klimaschutz in der Kommunalverwaltung, um die Übertragung der Klimaschutzziele in Kernprozesse zu ermöglichen</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Koordination und Organisation der kommunalen Klimaschutzaktivitäten</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Akzeptanz für Effizienzmaßnahmen erreichen</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Personelle Verstetigung der kommunalen Klimaschutzaktivitäten</a:t>
            </a:r>
          </a:p>
          <a:p>
            <a:pPr marL="171450" indent="-171450">
              <a:lnSpc>
                <a:spcPct val="150000"/>
              </a:lnSpc>
              <a:buFontTx/>
              <a:buChar char="-"/>
            </a:pPr>
            <a:endParaRPr lang="de-DE" sz="950" dirty="0">
              <a:latin typeface="Arial" panose="020B0604020202020204" pitchFamily="34" charset="0"/>
              <a:cs typeface="Arial" panose="020B0604020202020204" pitchFamily="34" charset="0"/>
            </a:endParaRPr>
          </a:p>
          <a:p>
            <a:pPr>
              <a:lnSpc>
                <a:spcPct val="150000"/>
              </a:lnSpc>
            </a:pPr>
            <a:r>
              <a:rPr lang="de-DE" sz="950" b="1" dirty="0" smtClean="0">
                <a:latin typeface="Arial" panose="020B0604020202020204" pitchFamily="34" charset="0"/>
                <a:cs typeface="Arial" panose="020B0604020202020204" pitchFamily="34" charset="0"/>
              </a:rPr>
              <a:t>Funktionen des Klimaschutzkonzepte</a:t>
            </a:r>
            <a:r>
              <a:rPr lang="de-DE" sz="950" dirty="0" smtClean="0">
                <a:latin typeface="Arial" panose="020B0604020202020204" pitchFamily="34" charset="0"/>
                <a:cs typeface="Arial" panose="020B0604020202020204" pitchFamily="34" charset="0"/>
              </a:rPr>
              <a:t>s</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Politisch beschlossene Grundlage für einen langfristig angelegten kommunalen Klimaschutz.</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Bestandaufnahme der kommunalen Klimaschutzmaßnahmen</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Zieldefinition</a:t>
            </a:r>
          </a:p>
          <a:p>
            <a:pPr marL="171450" indent="-171450">
              <a:lnSpc>
                <a:spcPct val="150000"/>
              </a:lnSpc>
              <a:buFontTx/>
              <a:buChar char="-"/>
            </a:pPr>
            <a:r>
              <a:rPr lang="de-DE" sz="950" dirty="0" smtClean="0">
                <a:latin typeface="Arial" panose="020B0604020202020204" pitchFamily="34" charset="0"/>
                <a:cs typeface="Arial" panose="020B0604020202020204" pitchFamily="34" charset="0"/>
              </a:rPr>
              <a:t>Festlegung von konkreten Maßnahmen zur Zielerreichung</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endParaRPr lang="de-DE" sz="10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18436" name="Picture 4" descr="Klima- und Umweltschutz | VDI/VDE Innovation + Technik GmbH: Projektträger  und Dienstleister für Innovatio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7999"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2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405073002"/>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Klimaschutz in Bad Vilbel</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Plastikfrei</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E-Ladesäulen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Energieberatung</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826817302"/>
              </p:ext>
            </p:extLst>
          </p:nvPr>
        </p:nvGraphicFramePr>
        <p:xfrm>
          <a:off x="1"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Klimaschutz in Bad Vilbel</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sp>
        <p:nvSpPr>
          <p:cNvPr id="4" name="Rechteck 3"/>
          <p:cNvSpPr/>
          <p:nvPr/>
        </p:nvSpPr>
        <p:spPr>
          <a:xfrm>
            <a:off x="1743075" y="2314572"/>
            <a:ext cx="4924425" cy="7809830"/>
          </a:xfrm>
          <a:prstGeom prst="rect">
            <a:avLst/>
          </a:prstGeom>
        </p:spPr>
        <p:txBody>
          <a:bodyPr wrap="square">
            <a:spAutoFit/>
          </a:bodyPr>
          <a:lstStyle/>
          <a:p>
            <a:r>
              <a:rPr lang="de-DE" sz="1400" b="1" dirty="0">
                <a:solidFill>
                  <a:srgbClr val="FF0000"/>
                </a:solidFill>
                <a:latin typeface="Arial" panose="020B0604020202020204" pitchFamily="34" charset="0"/>
                <a:cs typeface="Arial" panose="020B0604020202020204" pitchFamily="34" charset="0"/>
              </a:rPr>
              <a:t>Was haben wir in Bad Vilbel bisher erreicht?</a:t>
            </a:r>
          </a:p>
          <a:p>
            <a:r>
              <a:rPr lang="de-DE" sz="950" b="1" dirty="0">
                <a:latin typeface="Arial" panose="020B0604020202020204" pitchFamily="34" charset="0"/>
                <a:cs typeface="Arial" panose="020B0604020202020204" pitchFamily="34" charset="0"/>
              </a:rPr>
              <a:t> </a:t>
            </a:r>
          </a:p>
          <a:p>
            <a:r>
              <a:rPr lang="de-DE" sz="950" b="1" dirty="0">
                <a:latin typeface="Arial" panose="020B0604020202020204" pitchFamily="34" charset="0"/>
                <a:cs typeface="Arial" panose="020B0604020202020204" pitchFamily="34" charset="0"/>
              </a:rPr>
              <a:t>Umrüstung der Straßenbeleuchtung auf umweltfreundlichere LED-Beleuchtung</a:t>
            </a:r>
          </a:p>
          <a:p>
            <a:endParaRPr lang="de-DE" sz="950" dirty="0">
              <a:latin typeface="Arial" panose="020B0604020202020204" pitchFamily="34" charset="0"/>
              <a:cs typeface="Arial" panose="020B0604020202020204" pitchFamily="34" charset="0"/>
            </a:endParaRPr>
          </a:p>
          <a:p>
            <a:r>
              <a:rPr lang="de-DE" sz="950" dirty="0">
                <a:latin typeface="Arial" panose="020B0604020202020204" pitchFamily="34" charset="0"/>
                <a:cs typeface="Arial" panose="020B0604020202020204" pitchFamily="34" charset="0"/>
              </a:rPr>
              <a:t>In 2017 haben wir sukzessive die Straßenlaternen im Bad Vilbeler Stadtgebiet auf modernste LED-Technik umgerüstet. Dieses Projekt wurde durch das Bundesministerium für Umwelt, Naturschutz, und nukleare Sicherheit mit 440.000,00 Euro gefördert und hatte insgesamt ein Investitionsvolumen von 2.000.000,00 Euro. </a:t>
            </a:r>
          </a:p>
          <a:p>
            <a:r>
              <a:rPr lang="de-DE" sz="950" dirty="0">
                <a:latin typeface="Arial" panose="020B0604020202020204" pitchFamily="34" charset="0"/>
                <a:cs typeface="Arial" panose="020B0604020202020204" pitchFamily="34" charset="0"/>
              </a:rPr>
              <a:t>Gezieltes Licht ist Umwelt- und Artenschutz</a:t>
            </a:r>
          </a:p>
          <a:p>
            <a:r>
              <a:rPr lang="de-DE" sz="950" dirty="0">
                <a:latin typeface="Arial" panose="020B0604020202020204" pitchFamily="34" charset="0"/>
                <a:cs typeface="Arial" panose="020B0604020202020204" pitchFamily="34" charset="0"/>
              </a:rPr>
              <a:t>LED ist die Abkürzung für „lichtemittierende Diode“ ein Halbleiter-Bauelement, das elektrischen Strom direkt in Licht umwandelt.</a:t>
            </a:r>
          </a:p>
          <a:p>
            <a:r>
              <a:rPr lang="de-DE" sz="950" dirty="0">
                <a:latin typeface="Arial" panose="020B0604020202020204" pitchFamily="34" charset="0"/>
                <a:cs typeface="Arial" panose="020B0604020202020204" pitchFamily="34" charset="0"/>
              </a:rPr>
              <a:t>Die kleinen, hellen Lämpchen reduzieren den Energieverbrauch und damit den CO</a:t>
            </a:r>
            <a:r>
              <a:rPr lang="de-DE" sz="950" baseline="-25000" dirty="0">
                <a:latin typeface="Arial" panose="020B0604020202020204" pitchFamily="34" charset="0"/>
                <a:cs typeface="Arial" panose="020B0604020202020204" pitchFamily="34" charset="0"/>
              </a:rPr>
              <a:t>2</a:t>
            </a:r>
            <a:r>
              <a:rPr lang="de-DE" sz="950" dirty="0">
                <a:latin typeface="Arial" panose="020B0604020202020204" pitchFamily="34" charset="0"/>
                <a:cs typeface="Arial" panose="020B0604020202020204" pitchFamily="34" charset="0"/>
              </a:rPr>
              <a:t>-Ausstoß erheblich und begrenzen die sogenannte Lichtverschmutzung: Das LED-Licht strahlt nur nach unten und nicht in den Nachthimmel oder anliegende Schlafzimmerfenster ab.</a:t>
            </a:r>
          </a:p>
          <a:p>
            <a:r>
              <a:rPr lang="de-DE" sz="950" dirty="0">
                <a:latin typeface="Arial" panose="020B0604020202020204" pitchFamily="34" charset="0"/>
                <a:cs typeface="Arial" panose="020B0604020202020204" pitchFamily="34" charset="0"/>
              </a:rPr>
              <a:t>Darüber hinaus entsteht kein Insekten anziehendes UV-Licht, so dass sich die Anflugdichte durch beispielsweise Nachtfalter im Vergleich zu Konventionellen Lampen auf null verringert. Damit fördert diese Technik auch den Artenschutz.</a:t>
            </a:r>
          </a:p>
          <a:p>
            <a:r>
              <a:rPr lang="de-DE" sz="950" dirty="0">
                <a:latin typeface="Arial" panose="020B0604020202020204" pitchFamily="34" charset="0"/>
                <a:cs typeface="Arial" panose="020B0604020202020204" pitchFamily="34" charset="0"/>
              </a:rPr>
              <a:t> </a:t>
            </a:r>
          </a:p>
          <a:p>
            <a:r>
              <a:rPr lang="de-DE" sz="950" b="1" dirty="0">
                <a:latin typeface="Arial" panose="020B0604020202020204" pitchFamily="34" charset="0"/>
                <a:cs typeface="Arial" panose="020B0604020202020204" pitchFamily="34" charset="0"/>
              </a:rPr>
              <a:t>Umrüstung des städtischen Fuhrparks auf moderne E-Fahrzeuge</a:t>
            </a:r>
          </a:p>
          <a:p>
            <a:endParaRPr lang="de-DE" sz="950" dirty="0">
              <a:latin typeface="Arial" panose="020B0604020202020204" pitchFamily="34" charset="0"/>
              <a:cs typeface="Arial" panose="020B0604020202020204" pitchFamily="34" charset="0"/>
            </a:endParaRPr>
          </a:p>
          <a:p>
            <a:r>
              <a:rPr lang="de-DE" sz="950" dirty="0">
                <a:latin typeface="Arial" panose="020B0604020202020204" pitchFamily="34" charset="0"/>
                <a:cs typeface="Arial" panose="020B0604020202020204" pitchFamily="34" charset="0"/>
              </a:rPr>
              <a:t>Nach und nach rüsten wir den städtischen Fuhrpark, immer dort wo es technisch möglich und sinnvoll ist, auf moderne und umweltfreundliche E-Fahrzeuge um. Durch diese Maßnahme wird die Verwaltung mehrere tausend Liter Benzin jährlich einsparen können. Zudem stellen wir den Mitarbeiter*innen Dienstfahrräder zur Verfügung. Auch dieses Angebot werden wir sukzessive ausbauen.</a:t>
            </a:r>
          </a:p>
          <a:p>
            <a:endParaRPr lang="de-DE" sz="950" dirty="0">
              <a:latin typeface="Arial" panose="020B0604020202020204" pitchFamily="34" charset="0"/>
              <a:cs typeface="Arial" panose="020B0604020202020204" pitchFamily="34" charset="0"/>
            </a:endParaRPr>
          </a:p>
          <a:p>
            <a:r>
              <a:rPr lang="de-DE" sz="950" b="1" dirty="0">
                <a:latin typeface="Arial" panose="020B0604020202020204" pitchFamily="34" charset="0"/>
                <a:cs typeface="Arial" panose="020B0604020202020204" pitchFamily="34" charset="0"/>
              </a:rPr>
              <a:t>Beteiligung an Windkraftparks in ganz Deutschland!</a:t>
            </a:r>
          </a:p>
          <a:p>
            <a:endParaRPr lang="de-DE" sz="950" dirty="0">
              <a:latin typeface="Arial" panose="020B0604020202020204" pitchFamily="34" charset="0"/>
              <a:cs typeface="Arial" panose="020B0604020202020204" pitchFamily="34" charset="0"/>
            </a:endParaRPr>
          </a:p>
          <a:p>
            <a:r>
              <a:rPr lang="de-DE" sz="950" dirty="0">
                <a:latin typeface="Arial" panose="020B0604020202020204" pitchFamily="34" charset="0"/>
                <a:cs typeface="Arial" panose="020B0604020202020204" pitchFamily="34" charset="0"/>
              </a:rPr>
              <a:t>Vorreiter bei der Gewinnung von erneuerbarer Energie sind unserer Stadtwerke. Diese beteiligen sich zurzeit an drei </a:t>
            </a:r>
            <a:r>
              <a:rPr lang="de-DE" sz="950" dirty="0" err="1">
                <a:latin typeface="Arial" panose="020B0604020202020204" pitchFamily="34" charset="0"/>
                <a:cs typeface="Arial" panose="020B0604020202020204" pitchFamily="34" charset="0"/>
              </a:rPr>
              <a:t>Onshore</a:t>
            </a:r>
            <a:r>
              <a:rPr lang="de-DE" sz="950" dirty="0">
                <a:latin typeface="Arial" panose="020B0604020202020204" pitchFamily="34" charset="0"/>
                <a:cs typeface="Arial" panose="020B0604020202020204" pitchFamily="34" charset="0"/>
              </a:rPr>
              <a:t>-Windpark-Projekten in Deutschland. Diese Beteiligungen sind ein wichtiger Schritt in die Richtung klimafreundlicher Energieerzeugung.</a:t>
            </a:r>
          </a:p>
          <a:p>
            <a:r>
              <a:rPr lang="de-DE" sz="950" dirty="0">
                <a:latin typeface="Arial" panose="020B0604020202020204" pitchFamily="34" charset="0"/>
                <a:cs typeface="Arial" panose="020B0604020202020204" pitchFamily="34" charset="0"/>
              </a:rPr>
              <a:t>Momentan sind die Stadtwerke an den Windparks in </a:t>
            </a:r>
            <a:r>
              <a:rPr lang="de-DE" sz="950" dirty="0" err="1">
                <a:latin typeface="Arial" panose="020B0604020202020204" pitchFamily="34" charset="0"/>
                <a:cs typeface="Arial" panose="020B0604020202020204" pitchFamily="34" charset="0"/>
              </a:rPr>
              <a:t>Kirrweiler</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Geisberg</a:t>
            </a:r>
            <a:r>
              <a:rPr lang="de-DE" sz="950" dirty="0">
                <a:latin typeface="Arial" panose="020B0604020202020204" pitchFamily="34" charset="0"/>
                <a:cs typeface="Arial" panose="020B0604020202020204" pitchFamily="34" charset="0"/>
              </a:rPr>
              <a:t>, und Greiner Eck beteiligt. Diese Windparks haben eine Nennleistung von 34,2 MW. Allein 15,6 MW werden davon unseren Stadtwerken zugerechnet. Zusammen erzeugen die Windparks 73,6 Millionen kWh Strom, die ins Netz eingespeist werden. Das entspricht einer Einsparung von 61.000 Tonnen CO2. Zum besseren Verständnis: Damit sparen wir die Emission aus 300 Millionen km zurückgelegte Kilometer mit einem Auto mit Verbrennungsmotor</a:t>
            </a:r>
          </a:p>
          <a:p>
            <a:r>
              <a:rPr lang="de-DE" sz="950" dirty="0">
                <a:latin typeface="Arial" panose="020B0604020202020204" pitchFamily="34" charset="0"/>
                <a:cs typeface="Arial" panose="020B0604020202020204" pitchFamily="34" charset="0"/>
              </a:rPr>
              <a:t>Weitere Informationen finden Sie unter </a:t>
            </a:r>
            <a:r>
              <a:rPr lang="de-DE" sz="950" u="sng" dirty="0">
                <a:latin typeface="Arial" panose="020B0604020202020204" pitchFamily="34" charset="0"/>
                <a:cs typeface="Arial" panose="020B0604020202020204" pitchFamily="34" charset="0"/>
                <a:hlinkClick r:id="rId2"/>
              </a:rPr>
              <a:t>Windstrom | Stadtwerke Bad Vilbel (sw-bv.de)</a:t>
            </a:r>
            <a:endParaRPr lang="de-DE" sz="950" u="sng" dirty="0">
              <a:latin typeface="Arial" panose="020B0604020202020204" pitchFamily="34" charset="0"/>
              <a:cs typeface="Arial" panose="020B0604020202020204" pitchFamily="34" charset="0"/>
            </a:endParaRPr>
          </a:p>
          <a:p>
            <a:endParaRPr lang="de-DE" sz="950" u="sng" dirty="0">
              <a:latin typeface="Arial" panose="020B0604020202020204" pitchFamily="34" charset="0"/>
              <a:cs typeface="Arial" panose="020B0604020202020204" pitchFamily="34" charset="0"/>
            </a:endParaRPr>
          </a:p>
          <a:p>
            <a:r>
              <a:rPr lang="de-DE" sz="950" b="1" dirty="0">
                <a:latin typeface="Arial" panose="020B0604020202020204" pitchFamily="34" charset="0"/>
                <a:cs typeface="Arial" panose="020B0604020202020204" pitchFamily="34" charset="0"/>
              </a:rPr>
              <a:t>Förderung von Mehrwegverpackungen</a:t>
            </a:r>
          </a:p>
          <a:p>
            <a:endParaRPr lang="de-DE" sz="950" dirty="0">
              <a:latin typeface="Arial" panose="020B0604020202020204" pitchFamily="34" charset="0"/>
              <a:cs typeface="Arial" panose="020B0604020202020204" pitchFamily="34" charset="0"/>
            </a:endParaRPr>
          </a:p>
          <a:p>
            <a:r>
              <a:rPr lang="de-DE" sz="950" dirty="0">
                <a:latin typeface="Arial" panose="020B0604020202020204" pitchFamily="34" charset="0"/>
                <a:cs typeface="Arial" panose="020B0604020202020204" pitchFamily="34" charset="0"/>
              </a:rPr>
              <a:t>Der Magistrat hat eine Förderrichtlinie beschlossen, in der Gastronomiebetriebe mit bis 500,00 € unterstützt werden sollen, wenn sie vor dem 30. September 2022 ihre Einwegverpackungen auf Mehrwegverpackungen umstellen. Die Umstellung von Einweg- auf Mehrwegverpackungen ist eine wichtige Maßnahme zur Reduzierung des Abfalls in unserer Stadt</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10272" name="Picture 32" descr="So geht Klimaschutz - Sonnenseite - Ökologische Kommunikation mit Franz 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58000"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50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874441038"/>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Plastikfrei</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b="1" dirty="0" smtClean="0">
                          <a:solidFill>
                            <a:schemeClr val="tx1"/>
                          </a:solidFill>
                          <a:latin typeface="Arial" panose="020B0604020202020204" pitchFamily="34" charset="0"/>
                          <a:cs typeface="Arial" panose="020B0604020202020204" pitchFamily="34" charset="0"/>
                        </a:rPr>
                        <a:t>E-Ladesäulen</a:t>
                      </a:r>
                      <a:endParaRPr lang="de-DE" sz="90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Energieberatung</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7475926"/>
              </p:ext>
            </p:extLst>
          </p:nvPr>
        </p:nvGraphicFramePr>
        <p:xfrm>
          <a:off x="1"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Plastikfrei</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10268" name="Picture 28" descr="Nachhaltig Leben: Plastikfrei | NEW KITZ ON TH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7"/>
            <a:ext cx="6858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905000" y="2428875"/>
            <a:ext cx="5054589" cy="6924973"/>
          </a:xfrm>
          <a:prstGeom prst="rect">
            <a:avLst/>
          </a:prstGeom>
          <a:noFill/>
        </p:spPr>
        <p:txBody>
          <a:bodyPr wrap="none" rtlCol="0">
            <a:spAutoFit/>
          </a:bodyPr>
          <a:lstStyle/>
          <a:p>
            <a:r>
              <a:rPr lang="de-DE" sz="1400" b="1" dirty="0" smtClean="0">
                <a:latin typeface="Arial" panose="020B0604020202020204" pitchFamily="34" charset="0"/>
                <a:cs typeface="Arial" panose="020B0604020202020204" pitchFamily="34" charset="0"/>
              </a:rPr>
              <a:t>Plastikfrei leben</a:t>
            </a:r>
          </a:p>
          <a:p>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Plastikmüll- Dieses Thema geht uns alle an. Leider nimmt die Umweltverschmutzung</a:t>
            </a:r>
          </a:p>
          <a:p>
            <a:pPr>
              <a:lnSpc>
                <a:spcPct val="150000"/>
              </a:lnSpc>
            </a:pPr>
            <a:r>
              <a:rPr lang="de-DE" sz="1000" dirty="0" smtClean="0">
                <a:latin typeface="Arial" panose="020B0604020202020204" pitchFamily="34" charset="0"/>
                <a:cs typeface="Arial" panose="020B0604020202020204" pitchFamily="34" charset="0"/>
              </a:rPr>
              <a:t>durch Plastikmüll immer weiter zu. In unseren Böden und Gewässern findet sich </a:t>
            </a:r>
          </a:p>
          <a:p>
            <a:pPr>
              <a:lnSpc>
                <a:spcPct val="150000"/>
              </a:lnSpc>
            </a:pPr>
            <a:r>
              <a:rPr lang="de-DE" sz="1000" dirty="0" smtClean="0">
                <a:latin typeface="Arial" panose="020B0604020202020204" pitchFamily="34" charset="0"/>
                <a:cs typeface="Arial" panose="020B0604020202020204" pitchFamily="34" charset="0"/>
              </a:rPr>
              <a:t>überall Plastik. Laut einer Studie des WWF nimmt jeder Mensch pro Woche das</a:t>
            </a:r>
          </a:p>
          <a:p>
            <a:pPr>
              <a:lnSpc>
                <a:spcPct val="150000"/>
              </a:lnSpc>
            </a:pPr>
            <a:r>
              <a:rPr lang="de-DE" sz="1000" dirty="0" smtClean="0">
                <a:latin typeface="Arial" panose="020B0604020202020204" pitchFamily="34" charset="0"/>
                <a:cs typeface="Arial" panose="020B0604020202020204" pitchFamily="34" charset="0"/>
              </a:rPr>
              <a:t>Gewicht einer Kreditkarte auf.</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Natürlich ist Plastik eine praktische Sache und es ist für uns in der heutigen Zeit kaum</a:t>
            </a:r>
          </a:p>
          <a:p>
            <a:pPr>
              <a:lnSpc>
                <a:spcPct val="150000"/>
              </a:lnSpc>
            </a:pPr>
            <a:r>
              <a:rPr lang="de-DE" sz="1000" dirty="0" smtClean="0">
                <a:latin typeface="Arial" panose="020B0604020202020204" pitchFamily="34" charset="0"/>
                <a:cs typeface="Arial" panose="020B0604020202020204" pitchFamily="34" charset="0"/>
              </a:rPr>
              <a:t>vorstellbar, wie Dinge funktioniert haben, als es noch nicht allgegenwärtig war.</a:t>
            </a:r>
          </a:p>
          <a:p>
            <a:pPr>
              <a:lnSpc>
                <a:spcPct val="150000"/>
              </a:lnSpc>
            </a:pPr>
            <a:r>
              <a:rPr lang="de-DE" sz="1000" dirty="0" smtClean="0">
                <a:latin typeface="Arial" panose="020B0604020202020204" pitchFamily="34" charset="0"/>
                <a:cs typeface="Arial" panose="020B0604020202020204" pitchFamily="34" charset="0"/>
              </a:rPr>
              <a:t>Viele Plastik-Einwegprodukte werden günstig hergestellt und nach ein paar Minuten</a:t>
            </a:r>
          </a:p>
          <a:p>
            <a:pPr>
              <a:lnSpc>
                <a:spcPct val="150000"/>
              </a:lnSpc>
            </a:pPr>
            <a:r>
              <a:rPr lang="de-DE" sz="1000" dirty="0" smtClean="0">
                <a:latin typeface="Arial" panose="020B0604020202020204" pitchFamily="34" charset="0"/>
                <a:cs typeface="Arial" panose="020B0604020202020204" pitchFamily="34" charset="0"/>
              </a:rPr>
              <a:t>Wieder entsorgt. Zum Glück findet aber allmählich ein Umdenken in der Gesellschaft </a:t>
            </a:r>
          </a:p>
          <a:p>
            <a:pPr>
              <a:lnSpc>
                <a:spcPct val="150000"/>
              </a:lnSpc>
            </a:pPr>
            <a:r>
              <a:rPr lang="de-DE" sz="1000" dirty="0" smtClean="0">
                <a:latin typeface="Arial" panose="020B0604020202020204" pitchFamily="34" charset="0"/>
                <a:cs typeface="Arial" panose="020B0604020202020204" pitchFamily="34" charset="0"/>
              </a:rPr>
              <a:t>statt. Es wird vermehr auf die Problematik hingewiesen, Alternativen entwickelt und an</a:t>
            </a:r>
          </a:p>
          <a:p>
            <a:pPr>
              <a:lnSpc>
                <a:spcPct val="150000"/>
              </a:lnSpc>
            </a:pPr>
            <a:r>
              <a:rPr lang="de-DE" sz="1000" dirty="0" smtClean="0">
                <a:latin typeface="Arial" panose="020B0604020202020204" pitchFamily="34" charset="0"/>
                <a:cs typeface="Arial" panose="020B0604020202020204" pitchFamily="34" charset="0"/>
              </a:rPr>
              <a:t>Lösungen gearbeitet, wie man Plastik wieder aus dem Meer fischen kann.</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Wir alle können aber was tun, wir können Einkaufstaschen aus Baumwolle von </a:t>
            </a:r>
          </a:p>
          <a:p>
            <a:pPr>
              <a:lnSpc>
                <a:spcPct val="150000"/>
              </a:lnSpc>
            </a:pPr>
            <a:r>
              <a:rPr lang="de-DE" sz="1000" dirty="0" smtClean="0">
                <a:latin typeface="Arial" panose="020B0604020202020204" pitchFamily="34" charset="0"/>
                <a:cs typeface="Arial" panose="020B0604020202020204" pitchFamily="34" charset="0"/>
              </a:rPr>
              <a:t>Zuhause mitbringen, in manchen Supermärkten ist es sogar möglich, dass man </a:t>
            </a:r>
          </a:p>
          <a:p>
            <a:pPr>
              <a:lnSpc>
                <a:spcPct val="150000"/>
              </a:lnSpc>
            </a:pPr>
            <a:r>
              <a:rPr lang="de-DE" sz="1000" dirty="0" smtClean="0">
                <a:latin typeface="Arial" panose="020B0604020202020204" pitchFamily="34" charset="0"/>
                <a:cs typeface="Arial" panose="020B0604020202020204" pitchFamily="34" charset="0"/>
              </a:rPr>
              <a:t>sich den Aufschnitt in mitgebrachte Dosen füllen lassen kann und viele Anbieter</a:t>
            </a:r>
          </a:p>
          <a:p>
            <a:pPr>
              <a:lnSpc>
                <a:spcPct val="150000"/>
              </a:lnSpc>
            </a:pPr>
            <a:r>
              <a:rPr lang="de-DE" sz="1000" dirty="0">
                <a:latin typeface="Arial" panose="020B0604020202020204" pitchFamily="34" charset="0"/>
                <a:cs typeface="Arial" panose="020B0604020202020204" pitchFamily="34" charset="0"/>
              </a:rPr>
              <a:t>v</a:t>
            </a:r>
            <a:r>
              <a:rPr lang="de-DE" sz="1000" dirty="0" smtClean="0">
                <a:latin typeface="Arial" panose="020B0604020202020204" pitchFamily="34" charset="0"/>
                <a:cs typeface="Arial" panose="020B0604020202020204" pitchFamily="34" charset="0"/>
              </a:rPr>
              <a:t>on </a:t>
            </a:r>
            <a:r>
              <a:rPr lang="de-DE" sz="1000" dirty="0" err="1" smtClean="0">
                <a:latin typeface="Arial" panose="020B0604020202020204" pitchFamily="34" charset="0"/>
                <a:cs typeface="Arial" panose="020B0604020202020204" pitchFamily="34" charset="0"/>
              </a:rPr>
              <a:t>To</a:t>
            </a:r>
            <a:r>
              <a:rPr lang="de-DE" sz="1000" dirty="0" smtClean="0">
                <a:latin typeface="Arial" panose="020B0604020202020204" pitchFamily="34" charset="0"/>
                <a:cs typeface="Arial" panose="020B0604020202020204" pitchFamily="34" charset="0"/>
              </a:rPr>
              <a:t>-Go-Kaffee bieten Becher in Mehrwegvarianten an.</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In Bad Vilbel setzt sich die Initiative Plastikfreies Bad Vilbel für eine Stadt ein, die </a:t>
            </a:r>
          </a:p>
          <a:p>
            <a:pPr>
              <a:lnSpc>
                <a:spcPct val="150000"/>
              </a:lnSpc>
            </a:pPr>
            <a:r>
              <a:rPr lang="de-DE" sz="1000" dirty="0">
                <a:latin typeface="Arial" panose="020B0604020202020204" pitchFamily="34" charset="0"/>
                <a:cs typeface="Arial" panose="020B0604020202020204" pitchFamily="34" charset="0"/>
              </a:rPr>
              <a:t>z</a:t>
            </a:r>
            <a:r>
              <a:rPr lang="de-DE" sz="1000" dirty="0" smtClean="0">
                <a:latin typeface="Arial" panose="020B0604020202020204" pitchFamily="34" charset="0"/>
                <a:cs typeface="Arial" panose="020B0604020202020204" pitchFamily="34" charset="0"/>
              </a:rPr>
              <a:t>unehmend auf diesen Stoff verzichtet. Die Stadt befindet sich stets im engen Aus-</a:t>
            </a:r>
          </a:p>
          <a:p>
            <a:pPr>
              <a:lnSpc>
                <a:spcPct val="150000"/>
              </a:lnSpc>
            </a:pPr>
            <a:r>
              <a:rPr lang="de-DE" sz="1000" dirty="0" smtClean="0">
                <a:latin typeface="Arial" panose="020B0604020202020204" pitchFamily="34" charset="0"/>
                <a:cs typeface="Arial" panose="020B0604020202020204" pitchFamily="34" charset="0"/>
              </a:rPr>
              <a:t>tausch mit den Verantwortlichen der Initiative.</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Im vergangenen Jahr organisierte eben diese Initiative Plastikfreies Bad Vilbel schon</a:t>
            </a:r>
          </a:p>
          <a:p>
            <a:pPr>
              <a:lnSpc>
                <a:spcPct val="150000"/>
              </a:lnSpc>
            </a:pPr>
            <a:r>
              <a:rPr lang="de-DE" sz="1000" dirty="0" smtClean="0">
                <a:latin typeface="Arial" panose="020B0604020202020204" pitchFamily="34" charset="0"/>
                <a:cs typeface="Arial" panose="020B0604020202020204" pitchFamily="34" charset="0"/>
              </a:rPr>
              <a:t>eine Plastikfrei-Woche sowie eine sehr erfolgreiche Nachhaltigkeitsmesse. An</a:t>
            </a:r>
          </a:p>
          <a:p>
            <a:pPr>
              <a:lnSpc>
                <a:spcPct val="150000"/>
              </a:lnSpc>
            </a:pPr>
            <a:r>
              <a:rPr lang="de-DE" sz="1000" dirty="0" smtClean="0">
                <a:latin typeface="Arial" panose="020B0604020202020204" pitchFamily="34" charset="0"/>
                <a:cs typeface="Arial" panose="020B0604020202020204" pitchFamily="34" charset="0"/>
              </a:rPr>
              <a:t>der die Stadt selbstverständlich ebenfalls teilgenommen hat.</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Auch in diesem Jahr wird wieder eine Nachhaltigkeitsmesse stattfinden.</a:t>
            </a:r>
          </a:p>
          <a:p>
            <a:pPr>
              <a:lnSpc>
                <a:spcPct val="150000"/>
              </a:lnSpc>
            </a:pPr>
            <a:r>
              <a:rPr lang="de-DE" sz="1000" dirty="0" smtClean="0">
                <a:latin typeface="Arial" panose="020B0604020202020204" pitchFamily="34" charset="0"/>
                <a:cs typeface="Arial" panose="020B0604020202020204" pitchFamily="34" charset="0"/>
              </a:rPr>
              <a:t>Wer sich näher über die Initiative „Plastikfreies Bad Vilbel informieren möchte,</a:t>
            </a:r>
          </a:p>
          <a:p>
            <a:pPr>
              <a:lnSpc>
                <a:spcPct val="150000"/>
              </a:lnSpc>
            </a:pPr>
            <a:r>
              <a:rPr lang="de-DE" sz="1000" dirty="0" smtClean="0">
                <a:latin typeface="Arial" panose="020B0604020202020204" pitchFamily="34" charset="0"/>
                <a:cs typeface="Arial" panose="020B0604020202020204" pitchFamily="34" charset="0"/>
              </a:rPr>
              <a:t>der kann dies unter </a:t>
            </a:r>
            <a:r>
              <a:rPr lang="de-DE" sz="1000" dirty="0" smtClean="0">
                <a:latin typeface="Arial" panose="020B0604020202020204" pitchFamily="34" charset="0"/>
                <a:cs typeface="Arial" panose="020B0604020202020204" pitchFamily="34" charset="0"/>
                <a:hlinkClick r:id="rId3"/>
              </a:rPr>
              <a:t>www.bad-vilbel-plastikfrei.de</a:t>
            </a:r>
            <a:r>
              <a:rPr lang="de-DE" sz="1000" dirty="0" smtClean="0">
                <a:latin typeface="Arial" panose="020B0604020202020204" pitchFamily="34" charset="0"/>
                <a:cs typeface="Arial" panose="020B0604020202020204" pitchFamily="34" charset="0"/>
              </a:rPr>
              <a:t> jederzeit tun</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5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901609451"/>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E-Ladesäulen</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Energieberatung</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903124193"/>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E-Ladesäulen</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sp>
        <p:nvSpPr>
          <p:cNvPr id="3" name="Textfeld 2"/>
          <p:cNvSpPr txBox="1"/>
          <p:nvPr/>
        </p:nvSpPr>
        <p:spPr>
          <a:xfrm>
            <a:off x="1676400" y="2314572"/>
            <a:ext cx="5076825" cy="4924425"/>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E-Ladesäulen im gesamten Stadtgebiet</a:t>
            </a:r>
          </a:p>
          <a:p>
            <a:endParaRPr lang="de-DE" sz="1000" dirty="0">
              <a:latin typeface="Arial" panose="020B0604020202020204" pitchFamily="34" charset="0"/>
              <a:cs typeface="Arial" panose="020B0604020202020204" pitchFamily="34" charset="0"/>
            </a:endParaRPr>
          </a:p>
          <a:p>
            <a:pPr>
              <a:lnSpc>
                <a:spcPct val="150000"/>
              </a:lnSpc>
            </a:pPr>
            <a:r>
              <a:rPr lang="de-DE" sz="1000" dirty="0">
                <a:latin typeface="Arial" panose="020B0604020202020204" pitchFamily="34" charset="0"/>
                <a:cs typeface="Arial" panose="020B0604020202020204" pitchFamily="34" charset="0"/>
              </a:rPr>
              <a:t>Gemeinsam mit unseren Stadtwerken haben wir es uns zum Ziel gesetzt, die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Elektromobilität </a:t>
            </a:r>
            <a:r>
              <a:rPr lang="de-DE" sz="1000" dirty="0">
                <a:latin typeface="Arial" panose="020B0604020202020204" pitchFamily="34" charset="0"/>
                <a:cs typeface="Arial" panose="020B0604020202020204" pitchFamily="34" charset="0"/>
              </a:rPr>
              <a:t>in Bad Vilbel zu fördern. Wir haben im Stadtgebiet insgesamt elf Doppelladesäulen installiert. Dies bedeutet, dass somit 22 Ladepunkte vorhanden sind.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Drei </a:t>
            </a:r>
            <a:r>
              <a:rPr lang="de-DE" sz="1000" dirty="0">
                <a:latin typeface="Arial" panose="020B0604020202020204" pitchFamily="34" charset="0"/>
                <a:cs typeface="Arial" panose="020B0604020202020204" pitchFamily="34" charset="0"/>
              </a:rPr>
              <a:t>Ladesäulen (6 Ladepunkte) befinden sich auf dem P+R – Parkplatz am Nordbahnhof, ebenfalls drei Ladesäulen (6 Ladepunkte) auf dem Parkplatz am Sport- und Kulturforum,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eine </a:t>
            </a:r>
            <a:r>
              <a:rPr lang="de-DE" sz="1000" dirty="0">
                <a:latin typeface="Arial" panose="020B0604020202020204" pitchFamily="34" charset="0"/>
                <a:cs typeface="Arial" panose="020B0604020202020204" pitchFamily="34" charset="0"/>
              </a:rPr>
              <a:t>Ladesäule (2 Ladepunkte) an der Breitwiesenhalle in Gronau, 1 Ladesäule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a:t>
            </a:r>
            <a:r>
              <a:rPr lang="de-DE" sz="1000" dirty="0">
                <a:latin typeface="Arial" panose="020B0604020202020204" pitchFamily="34" charset="0"/>
                <a:cs typeface="Arial" panose="020B0604020202020204" pitchFamily="34" charset="0"/>
              </a:rPr>
              <a:t>2 Ladepunkte) am Friedhof in Massenheim und drei Ladesäulen (6 Ladepunkte) am Südbahnhof. Alle Ladepunkte verfügen über eine maximale Ladeleistung von 22 kW.</a:t>
            </a:r>
          </a:p>
          <a:p>
            <a:pPr>
              <a:lnSpc>
                <a:spcPct val="150000"/>
              </a:lnSpc>
            </a:pP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Zudem </a:t>
            </a:r>
            <a:r>
              <a:rPr lang="de-DE" sz="1000" dirty="0">
                <a:latin typeface="Arial" panose="020B0604020202020204" pitchFamily="34" charset="0"/>
                <a:cs typeface="Arial" panose="020B0604020202020204" pitchFamily="34" charset="0"/>
              </a:rPr>
              <a:t>verfügen wir noch über 20 Ladesäulen im Parkhaus der VILCO / Stadthalle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und </a:t>
            </a:r>
            <a:r>
              <a:rPr lang="de-DE" sz="1000" dirty="0">
                <a:latin typeface="Arial" panose="020B0604020202020204" pitchFamily="34" charset="0"/>
                <a:cs typeface="Arial" panose="020B0604020202020204" pitchFamily="34" charset="0"/>
              </a:rPr>
              <a:t>auf dem Gelände der Autohäuser Bad Vilbel und Reichhold in der Homburger Straße.</a:t>
            </a:r>
          </a:p>
          <a:p>
            <a:pPr>
              <a:lnSpc>
                <a:spcPct val="150000"/>
              </a:lnSpc>
            </a:pPr>
            <a:r>
              <a:rPr lang="de-DE" sz="1000" dirty="0">
                <a:latin typeface="Arial" panose="020B0604020202020204" pitchFamily="34" charset="0"/>
                <a:cs typeface="Arial" panose="020B0604020202020204" pitchFamily="34" charset="0"/>
              </a:rPr>
              <a:t>Somit verfügen wir in Bad Vilbel über ein umfangreiches Versorgungsnetz </a:t>
            </a:r>
            <a:endParaRPr lang="de-DE" sz="1000" dirty="0" smtClean="0">
              <a:latin typeface="Arial" panose="020B0604020202020204" pitchFamily="34" charset="0"/>
              <a:cs typeface="Arial" panose="020B0604020202020204" pitchFamily="34" charset="0"/>
            </a:endParaRPr>
          </a:p>
          <a:p>
            <a:pPr>
              <a:lnSpc>
                <a:spcPct val="150000"/>
              </a:lnSpc>
            </a:pPr>
            <a:r>
              <a:rPr lang="de-DE" sz="1000" dirty="0" smtClean="0">
                <a:latin typeface="Arial" panose="020B0604020202020204" pitchFamily="34" charset="0"/>
                <a:cs typeface="Arial" panose="020B0604020202020204" pitchFamily="34" charset="0"/>
              </a:rPr>
              <a:t>für </a:t>
            </a:r>
            <a:r>
              <a:rPr lang="de-DE" sz="1000" dirty="0">
                <a:latin typeface="Arial" panose="020B0604020202020204" pitchFamily="34" charset="0"/>
                <a:cs typeface="Arial" panose="020B0604020202020204" pitchFamily="34" charset="0"/>
              </a:rPr>
              <a:t>die E-Mobilität. </a:t>
            </a:r>
            <a:endParaRPr lang="de-DE" sz="1000" dirty="0" smtClean="0">
              <a:latin typeface="Arial" panose="020B0604020202020204" pitchFamily="34" charset="0"/>
              <a:cs typeface="Arial" panose="020B0604020202020204" pitchFamily="34" charset="0"/>
            </a:endParaRP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e-DE" sz="1000" b="1" dirty="0" smtClean="0">
                <a:latin typeface="Arial" panose="020B0604020202020204" pitchFamily="34" charset="0"/>
                <a:cs typeface="Arial" panose="020B0604020202020204" pitchFamily="34" charset="0"/>
              </a:rPr>
              <a:t>Das </a:t>
            </a:r>
            <a:r>
              <a:rPr lang="de-DE" sz="1000" b="1" dirty="0">
                <a:latin typeface="Arial" panose="020B0604020202020204" pitchFamily="34" charset="0"/>
                <a:cs typeface="Arial" panose="020B0604020202020204" pitchFamily="34" charset="0"/>
              </a:rPr>
              <a:t>Größte in der gesamten Wetterau!</a:t>
            </a:r>
          </a:p>
          <a:p>
            <a:pPr>
              <a:lnSpc>
                <a:spcPct val="150000"/>
              </a:lnSpc>
            </a:pPr>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endParaRPr lang="de-DE" sz="1000" dirty="0"/>
          </a:p>
        </p:txBody>
      </p:sp>
      <p:pic>
        <p:nvPicPr>
          <p:cNvPr id="10258" name="Picture 18" descr="https://www.bad-vilbel.de/img/catalogue/0/69/250_445_1fa0b7c1-9db3-4dbe-b9e0-1bec9b38849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6738937"/>
            <a:ext cx="1336532" cy="2379028"/>
          </a:xfrm>
          <a:prstGeom prst="rect">
            <a:avLst/>
          </a:prstGeom>
          <a:noFill/>
          <a:extLst>
            <a:ext uri="{909E8E84-426E-40DD-AFC4-6F175D3DCCD1}">
              <a14:hiddenFill xmlns:a14="http://schemas.microsoft.com/office/drawing/2010/main">
                <a:solidFill>
                  <a:srgbClr val="FFFFFF"/>
                </a:solidFill>
              </a14:hiddenFill>
            </a:ext>
          </a:extLst>
        </p:spPr>
      </p:pic>
      <p:pic>
        <p:nvPicPr>
          <p:cNvPr id="10266" name="Picture 26" descr="E-Ladestationen: Einfach verständlich – Basel unterwe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57999" cy="1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279174844"/>
              </p:ext>
            </p:extLst>
          </p:nvPr>
        </p:nvGraphicFramePr>
        <p:xfrm>
          <a:off x="0" y="2314572"/>
          <a:ext cx="1676400" cy="29552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Energieberatung</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PENDLA</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1969770"/>
          </a:xfrm>
          <a:prstGeom prst="rect">
            <a:avLst/>
          </a:prstGeom>
          <a:noFill/>
        </p:spPr>
        <p:txBody>
          <a:bodyPr wrap="square" rtlCol="0">
            <a:spAutoFit/>
          </a:bodyPr>
          <a:lstStyle/>
          <a:p>
            <a:r>
              <a:rPr lang="de-DE" sz="1400" b="1" dirty="0" smtClean="0">
                <a:latin typeface="Arial" panose="020B0604020202020204" pitchFamily="34" charset="0"/>
                <a:cs typeface="Arial" panose="020B0604020202020204" pitchFamily="34" charset="0"/>
              </a:rPr>
              <a:t>Energieberatung in Bad Vilbel</a:t>
            </a:r>
            <a:endParaRPr lang="de-DE" sz="1400" b="1" dirty="0">
              <a:latin typeface="Arial" panose="020B0604020202020204" pitchFamily="34" charset="0"/>
              <a:cs typeface="Arial" panose="020B0604020202020204" pitchFamily="34" charset="0"/>
            </a:endParaRPr>
          </a:p>
          <a:p>
            <a:endParaRPr lang="de-DE" sz="900" b="1" dirty="0">
              <a:latin typeface="Arial" panose="020B0604020202020204" pitchFamily="34" charset="0"/>
              <a:cs typeface="Arial" panose="020B0604020202020204" pitchFamily="34" charset="0"/>
            </a:endParaRPr>
          </a:p>
          <a:p>
            <a:pPr>
              <a:lnSpc>
                <a:spcPct val="150000"/>
              </a:lnSpc>
            </a:pPr>
            <a:r>
              <a:rPr lang="de-DE" sz="900" dirty="0" smtClean="0">
                <a:latin typeface="Arial" panose="020B0604020202020204" pitchFamily="34" charset="0"/>
                <a:cs typeface="Arial" panose="020B0604020202020204" pitchFamily="34" charset="0"/>
              </a:rPr>
              <a:t>Die Energieberater der Verbraucherzentrale Hessen geben Ihnen unabhängig und kompetent Tipps zu allen Fragen rund ums Energie sparen. Die Experten helfen Ihnen, erneuerbare Energie in Ihrem Haushalt zu erhalten. Die Energieberatung ist für Sie kostenlos.</a:t>
            </a:r>
          </a:p>
          <a:p>
            <a:pPr>
              <a:lnSpc>
                <a:spcPct val="150000"/>
              </a:lnSpc>
            </a:pPr>
            <a:r>
              <a:rPr lang="de-DE" sz="900" dirty="0" smtClean="0">
                <a:latin typeface="Arial" panose="020B0604020202020204" pitchFamily="34" charset="0"/>
                <a:cs typeface="Arial" panose="020B0604020202020204" pitchFamily="34" charset="0"/>
              </a:rPr>
              <a:t>Um eine fachkundige Beratung zu garantieren, beauftragen die Verbraucherzentralen mehr als 500 </a:t>
            </a:r>
            <a:r>
              <a:rPr lang="de-DE" sz="900" dirty="0" err="1" smtClean="0">
                <a:latin typeface="Arial" panose="020B0604020202020204" pitchFamily="34" charset="0"/>
                <a:cs typeface="Arial" panose="020B0604020202020204" pitchFamily="34" charset="0"/>
              </a:rPr>
              <a:t>qualifiizierte</a:t>
            </a:r>
            <a:r>
              <a:rPr lang="de-DE" sz="900" dirty="0" smtClean="0">
                <a:latin typeface="Arial" panose="020B0604020202020204" pitchFamily="34" charset="0"/>
                <a:cs typeface="Arial" panose="020B0604020202020204" pitchFamily="34" charset="0"/>
              </a:rPr>
              <a:t> Experten deutschlandweit als Energieberater. Die Förderung des Bundwirtschaftsministeriums garantiert die Unabhängigkeit und Neutralität der Beratung</a:t>
            </a:r>
            <a:endParaRPr lang="de-DE" sz="900" dirty="0">
              <a:latin typeface="Arial" panose="020B0604020202020204" pitchFamily="34" charset="0"/>
              <a:cs typeface="Arial" panose="020B0604020202020204" pitchFamily="34" charset="0"/>
            </a:endParaRPr>
          </a:p>
          <a:p>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3548926411"/>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Energieberatung</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10254" name="Picture 14" descr="https://www.bad-vilbel.de/img/catalogue/0/123/473_296_0cedd1a2-f4c1-43b1-96ae-f30c6d9507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250" y="4011298"/>
            <a:ext cx="1854891" cy="1160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676400" y="5269865"/>
            <a:ext cx="4940300" cy="3877985"/>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Die Stationäre Energieberatung in Bad Vilbel</a:t>
            </a:r>
          </a:p>
          <a:p>
            <a:r>
              <a:rPr lang="de-DE" sz="900" b="1" dirty="0" smtClean="0">
                <a:latin typeface="Arial" panose="020B0604020202020204" pitchFamily="34" charset="0"/>
                <a:cs typeface="Arial" panose="020B0604020202020204" pitchFamily="34" charset="0"/>
              </a:rPr>
              <a:t>Beratungszeit:</a:t>
            </a:r>
          </a:p>
          <a:p>
            <a:endParaRPr lang="de-DE" sz="900" dirty="0" smtClean="0">
              <a:latin typeface="Arial" panose="020B0604020202020204" pitchFamily="34" charset="0"/>
              <a:cs typeface="Arial" panose="020B0604020202020204" pitchFamily="34" charset="0"/>
            </a:endParaRPr>
          </a:p>
          <a:p>
            <a:r>
              <a:rPr lang="de-DE" sz="900" dirty="0" smtClean="0">
                <a:latin typeface="Arial" panose="020B0604020202020204" pitchFamily="34" charset="0"/>
                <a:cs typeface="Arial" panose="020B0604020202020204" pitchFamily="34" charset="0"/>
              </a:rPr>
              <a:t>Jeden ersten und dritten Montag im Monat zwischen 18:15 Uhr bis 20:30 Uhr</a:t>
            </a:r>
          </a:p>
          <a:p>
            <a:endParaRPr lang="de-DE" sz="900" dirty="0">
              <a:latin typeface="Arial" panose="020B0604020202020204" pitchFamily="34" charset="0"/>
              <a:cs typeface="Arial" panose="020B0604020202020204" pitchFamily="34" charset="0"/>
            </a:endParaRPr>
          </a:p>
          <a:p>
            <a:r>
              <a:rPr lang="de-DE" sz="900" b="1" dirty="0" smtClean="0">
                <a:latin typeface="Arial" panose="020B0604020202020204" pitchFamily="34" charset="0"/>
                <a:cs typeface="Arial" panose="020B0604020202020204" pitchFamily="34" charset="0"/>
              </a:rPr>
              <a:t>Beratungsort:</a:t>
            </a:r>
          </a:p>
          <a:p>
            <a:r>
              <a:rPr lang="de-DE" sz="900" dirty="0" smtClean="0">
                <a:latin typeface="Arial" panose="020B0604020202020204" pitchFamily="34" charset="0"/>
                <a:cs typeface="Arial" panose="020B0604020202020204" pitchFamily="34" charset="0"/>
              </a:rPr>
              <a:t>Haus der Begegnung </a:t>
            </a:r>
          </a:p>
          <a:p>
            <a:r>
              <a:rPr lang="de-DE" sz="900" dirty="0" smtClean="0">
                <a:latin typeface="Arial" panose="020B0604020202020204" pitchFamily="34" charset="0"/>
                <a:cs typeface="Arial" panose="020B0604020202020204" pitchFamily="34" charset="0"/>
              </a:rPr>
              <a:t>Marktplatz 2, 61118 Bad Vilbel</a:t>
            </a:r>
          </a:p>
          <a:p>
            <a:endParaRPr lang="de-DE" sz="900" dirty="0">
              <a:latin typeface="Arial" panose="020B0604020202020204" pitchFamily="34" charset="0"/>
              <a:cs typeface="Arial" panose="020B0604020202020204" pitchFamily="34" charset="0"/>
            </a:endParaRPr>
          </a:p>
          <a:p>
            <a:r>
              <a:rPr lang="de-DE" sz="900" b="1" dirty="0" smtClean="0">
                <a:latin typeface="Arial" panose="020B0604020202020204" pitchFamily="34" charset="0"/>
                <a:cs typeface="Arial" panose="020B0604020202020204" pitchFamily="34" charset="0"/>
              </a:rPr>
              <a:t>Anmeldung:</a:t>
            </a:r>
          </a:p>
          <a:p>
            <a:r>
              <a:rPr lang="de-DE" sz="900" dirty="0" smtClean="0">
                <a:latin typeface="Arial" panose="020B0604020202020204" pitchFamily="34" charset="0"/>
                <a:cs typeface="Arial" panose="020B0604020202020204" pitchFamily="34" charset="0"/>
              </a:rPr>
              <a:t>Bürgerbüro der Stadt Bad Vilbel Tel: (06101) 602-444</a:t>
            </a:r>
          </a:p>
          <a:p>
            <a:r>
              <a:rPr lang="de-DE" sz="900" dirty="0" smtClean="0">
                <a:latin typeface="Arial" panose="020B0604020202020204" pitchFamily="34" charset="0"/>
                <a:cs typeface="Arial" panose="020B0604020202020204" pitchFamily="34" charset="0"/>
              </a:rPr>
              <a:t>Oder über das kostenfreie Energietelefon: (0800) 809 802 400</a:t>
            </a:r>
          </a:p>
          <a:p>
            <a:endParaRPr lang="de-DE" sz="900" dirty="0">
              <a:latin typeface="Arial" panose="020B0604020202020204" pitchFamily="34" charset="0"/>
              <a:cs typeface="Arial" panose="020B0604020202020204" pitchFamily="34" charset="0"/>
            </a:endParaRPr>
          </a:p>
          <a:p>
            <a:r>
              <a:rPr lang="de-DE" sz="900" b="1" dirty="0" smtClean="0">
                <a:latin typeface="Arial" panose="020B0604020202020204" pitchFamily="34" charset="0"/>
                <a:cs typeface="Arial" panose="020B0604020202020204" pitchFamily="34" charset="0"/>
              </a:rPr>
              <a:t>Beratungsthemen:</a:t>
            </a:r>
          </a:p>
          <a:p>
            <a:pPr marL="171450" indent="-171450">
              <a:buFontTx/>
              <a:buChar char="-"/>
            </a:pPr>
            <a:r>
              <a:rPr lang="de-DE" sz="900" dirty="0" smtClean="0">
                <a:latin typeface="Arial" panose="020B0604020202020204" pitchFamily="34" charset="0"/>
                <a:cs typeface="Arial" panose="020B0604020202020204" pitchFamily="34" charset="0"/>
              </a:rPr>
              <a:t>Strom sparen</a:t>
            </a:r>
          </a:p>
          <a:p>
            <a:pPr marL="171450" indent="-171450">
              <a:buFontTx/>
              <a:buChar char="-"/>
            </a:pPr>
            <a:r>
              <a:rPr lang="de-DE" sz="900" dirty="0" smtClean="0">
                <a:latin typeface="Arial" panose="020B0604020202020204" pitchFamily="34" charset="0"/>
                <a:cs typeface="Arial" panose="020B0604020202020204" pitchFamily="34" charset="0"/>
              </a:rPr>
              <a:t>Heizen und Lüften</a:t>
            </a:r>
          </a:p>
          <a:p>
            <a:pPr marL="171450" indent="-171450">
              <a:buFontTx/>
              <a:buChar char="-"/>
            </a:pPr>
            <a:r>
              <a:rPr lang="de-DE" sz="900" dirty="0" smtClean="0">
                <a:latin typeface="Arial" panose="020B0604020202020204" pitchFamily="34" charset="0"/>
                <a:cs typeface="Arial" panose="020B0604020202020204" pitchFamily="34" charset="0"/>
              </a:rPr>
              <a:t>Bauliche Wärme- und Hitzeschutz</a:t>
            </a:r>
          </a:p>
          <a:p>
            <a:pPr marL="171450" indent="-171450">
              <a:buFontTx/>
              <a:buChar char="-"/>
            </a:pPr>
            <a:r>
              <a:rPr lang="de-DE" sz="900" dirty="0" smtClean="0">
                <a:latin typeface="Arial" panose="020B0604020202020204" pitchFamily="34" charset="0"/>
                <a:cs typeface="Arial" panose="020B0604020202020204" pitchFamily="34" charset="0"/>
              </a:rPr>
              <a:t>Erneuerbare Energien (Solarenergie, Wärmepumpen)</a:t>
            </a:r>
          </a:p>
          <a:p>
            <a:pPr marL="171450" indent="-171450">
              <a:buFontTx/>
              <a:buChar char="-"/>
            </a:pPr>
            <a:r>
              <a:rPr lang="de-DE" sz="900" dirty="0" smtClean="0">
                <a:latin typeface="Arial" panose="020B0604020202020204" pitchFamily="34" charset="0"/>
                <a:cs typeface="Arial" panose="020B0604020202020204" pitchFamily="34" charset="0"/>
              </a:rPr>
              <a:t>Förderprogramme</a:t>
            </a:r>
          </a:p>
          <a:p>
            <a:pPr marL="171450" indent="-171450">
              <a:buFontTx/>
              <a:buChar char="-"/>
            </a:pPr>
            <a:r>
              <a:rPr lang="de-DE" sz="900" dirty="0" smtClean="0">
                <a:latin typeface="Arial" panose="020B0604020202020204" pitchFamily="34" charset="0"/>
                <a:cs typeface="Arial" panose="020B0604020202020204" pitchFamily="34" charset="0"/>
              </a:rPr>
              <a:t>Wechsel des Energieversorgers</a:t>
            </a:r>
          </a:p>
          <a:p>
            <a:pPr marL="171450" indent="-171450">
              <a:buFontTx/>
              <a:buChar char="-"/>
            </a:pPr>
            <a:r>
              <a:rPr lang="de-DE" sz="900" dirty="0" smtClean="0">
                <a:latin typeface="Arial" panose="020B0604020202020204" pitchFamily="34" charset="0"/>
                <a:cs typeface="Arial" panose="020B0604020202020204" pitchFamily="34" charset="0"/>
              </a:rPr>
              <a:t>und alle weiteren Themen des privaten Energieverbrauchs</a:t>
            </a:r>
          </a:p>
          <a:p>
            <a:endParaRPr lang="de-DE" sz="900" dirty="0" smtClean="0">
              <a:latin typeface="Arial" panose="020B0604020202020204" pitchFamily="34" charset="0"/>
              <a:cs typeface="Arial" panose="020B0604020202020204" pitchFamily="34" charset="0"/>
            </a:endParaRPr>
          </a:p>
          <a:p>
            <a:r>
              <a:rPr lang="de-DE" sz="900" dirty="0" smtClean="0">
                <a:latin typeface="Arial" panose="020B0604020202020204" pitchFamily="34" charset="0"/>
                <a:cs typeface="Arial" panose="020B0604020202020204" pitchFamily="34" charset="0"/>
              </a:rPr>
              <a:t>Ablauf</a:t>
            </a:r>
          </a:p>
          <a:p>
            <a:pPr marL="171450" indent="-171450">
              <a:buFontTx/>
              <a:buChar char="-"/>
            </a:pPr>
            <a:r>
              <a:rPr lang="de-DE" sz="900" dirty="0" smtClean="0">
                <a:latin typeface="Arial" panose="020B0604020202020204" pitchFamily="34" charset="0"/>
                <a:cs typeface="Arial" panose="020B0604020202020204" pitchFamily="34" charset="0"/>
              </a:rPr>
              <a:t>Ausführliche persönliche Beratung im Energiestützpunk (ca. 45 Minuten)</a:t>
            </a:r>
          </a:p>
          <a:p>
            <a:pPr marL="171450" indent="-171450">
              <a:buFontTx/>
              <a:buChar char="-"/>
            </a:pPr>
            <a:r>
              <a:rPr lang="de-DE" sz="900" dirty="0" smtClean="0">
                <a:latin typeface="Arial" panose="020B0604020202020204" pitchFamily="34" charset="0"/>
                <a:cs typeface="Arial" panose="020B0604020202020204" pitchFamily="34" charset="0"/>
              </a:rPr>
              <a:t>Terminvereinbarung erforderlich</a:t>
            </a:r>
          </a:p>
          <a:p>
            <a:endParaRPr lang="de-DE" sz="900" dirty="0">
              <a:latin typeface="Arial" panose="020B0604020202020204" pitchFamily="34" charset="0"/>
              <a:cs typeface="Arial" panose="020B0604020202020204" pitchFamily="34" charset="0"/>
            </a:endParaRPr>
          </a:p>
        </p:txBody>
      </p:sp>
      <p:pic>
        <p:nvPicPr>
          <p:cNvPr id="10256" name="Picture 16"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57999"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064901064"/>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Energieberatung</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PENDLA</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VILCAR</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4255011"/>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Fahrgemeinschaftsplattform PENDLA</a:t>
            </a:r>
          </a:p>
          <a:p>
            <a:endParaRPr lang="de-DE" sz="900" b="1" dirty="0">
              <a:latin typeface="Arial" panose="020B0604020202020204" pitchFamily="34" charset="0"/>
              <a:cs typeface="Arial" panose="020B0604020202020204" pitchFamily="34" charset="0"/>
            </a:endParaRPr>
          </a:p>
          <a:p>
            <a:pPr>
              <a:lnSpc>
                <a:spcPct val="150000"/>
              </a:lnSpc>
            </a:pPr>
            <a:r>
              <a:rPr lang="de-DE" sz="900" dirty="0">
                <a:latin typeface="Arial" panose="020B0604020202020204" pitchFamily="34" charset="0"/>
                <a:cs typeface="Arial" panose="020B0604020202020204" pitchFamily="34" charset="0"/>
              </a:rPr>
              <a:t>Ähnliche Fahrtrouten und Arbeitszeiten und freie Sitzplätze in nahezu jedem Auto bieten die ideale Gelegenheit um Fahrgemeinschaften zu bilden. In Bad Vilbel pendeln laut Pendleratlas rund 23.000 Menschen zur Arbeit, als Binnenpendler in der Stadt, aber vor allem als Ein- und Auspendler in die umliegenden Städte und Gemeinden.</a:t>
            </a:r>
          </a:p>
          <a:p>
            <a:pPr>
              <a:lnSpc>
                <a:spcPct val="150000"/>
              </a:lnSpc>
            </a:pPr>
            <a:r>
              <a:rPr lang="de-DE" sz="900" dirty="0">
                <a:latin typeface="Arial" panose="020B0604020202020204" pitchFamily="34" charset="0"/>
                <a:cs typeface="Arial" panose="020B0604020202020204" pitchFamily="34" charset="0"/>
              </a:rPr>
              <a:t>Meist sitzt nur eine Person im Fahrzeug, viele freie Plätze bleiben ungenutzt und wertvolle Ressourcen werden verschwendet. Volle Straßen sind die Folge.</a:t>
            </a:r>
          </a:p>
          <a:p>
            <a:pPr>
              <a:lnSpc>
                <a:spcPct val="150000"/>
              </a:lnSpc>
            </a:pPr>
            <a:r>
              <a:rPr lang="de-DE" sz="900" dirty="0">
                <a:latin typeface="Arial" panose="020B0604020202020204" pitchFamily="34" charset="0"/>
                <a:cs typeface="Arial" panose="020B0604020202020204" pitchFamily="34" charset="0"/>
              </a:rPr>
              <a:t>Mit Pendla bietet die Stadt Bad Vilbel eine innovative, digitale und kommunale Mitfahrplattform für Pendler an. „Gemäß der Devise „Fahre mit dem Nachbarn zur Arbeit“ setzen wir auf Fahrgemeinschaften und eine effiziente Möglichkeit, passende Mitfahrer für die Strecke zum Arbeitsplatz zu finden. Und das mit Komfort und der Flexibilität des Autos und trotzdem klimaschonend und den Geldbeutel entlastend“, so Bürgermeister Sebastian Wysocki. </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dirty="0">
                <a:latin typeface="Arial" panose="020B0604020202020204" pitchFamily="34" charset="0"/>
                <a:cs typeface="Arial" panose="020B0604020202020204" pitchFamily="34" charset="0"/>
              </a:rPr>
              <a:t>Wer das System ab sofort nutzen möchte, kann sich unter </a:t>
            </a:r>
            <a:r>
              <a:rPr lang="de-DE" sz="900" dirty="0" smtClean="0">
                <a:latin typeface="Arial" panose="020B0604020202020204" pitchFamily="34" charset="0"/>
                <a:cs typeface="Arial" panose="020B0604020202020204" pitchFamily="34" charset="0"/>
                <a:hlinkClick r:id="rId2"/>
              </a:rPr>
              <a:t>www.bad-vilbel.pendla.com</a:t>
            </a:r>
            <a:r>
              <a:rPr lang="de-DE" sz="900" dirty="0" smtClean="0">
                <a:latin typeface="Arial" panose="020B0604020202020204" pitchFamily="34" charset="0"/>
                <a:cs typeface="Arial" panose="020B0604020202020204" pitchFamily="34" charset="0"/>
              </a:rPr>
              <a:t> </a:t>
            </a:r>
            <a:r>
              <a:rPr lang="de-DE" sz="900" dirty="0">
                <a:latin typeface="Arial" panose="020B0604020202020204" pitchFamily="34" charset="0"/>
                <a:cs typeface="Arial" panose="020B0604020202020204" pitchFamily="34" charset="0"/>
              </a:rPr>
              <a:t>anmelden. Auch Unternehmen können die Plattform nutzen und ihren Sitz als vordefiniertes Fahrtziel eintragen, so kommen Pendlerinnen und Pendler und Unternehmen auch hier zusammen. Interessierte Unternehmen können sich unter </a:t>
            </a:r>
            <a:r>
              <a:rPr lang="de-DE" sz="900" dirty="0">
                <a:latin typeface="Arial" panose="020B0604020202020204" pitchFamily="34" charset="0"/>
                <a:cs typeface="Arial" panose="020B0604020202020204" pitchFamily="34" charset="0"/>
                <a:hlinkClick r:id="rId3"/>
              </a:rPr>
              <a:t>https://www.pendla.com/firma-eintragen/</a:t>
            </a:r>
            <a:r>
              <a:rPr lang="de-DE" sz="900" dirty="0">
                <a:latin typeface="Arial" panose="020B0604020202020204" pitchFamily="34" charset="0"/>
                <a:cs typeface="Arial" panose="020B0604020202020204" pitchFamily="34" charset="0"/>
              </a:rPr>
              <a:t> registrieren</a:t>
            </a:r>
          </a:p>
          <a:p>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88798820"/>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PENDLA</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10248" name="Picture 8" descr="Mitfahrzentrale für Pendler - PEND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7999" cy="174307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Gemeinsam ans Ziel mit PENDLA | News-Stadt | Nachrichten für das Rhein-Main  Gebi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7899" y="6569583"/>
            <a:ext cx="3436303" cy="229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7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359436109"/>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Energieberatung</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PENDLA</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VILCAR</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0" dirty="0" smtClean="0">
                          <a:solidFill>
                            <a:schemeClr val="tx1"/>
                          </a:solidFill>
                          <a:latin typeface="Arial" panose="020B0604020202020204" pitchFamily="34" charset="0"/>
                          <a:cs typeface="Arial" panose="020B0604020202020204" pitchFamily="34" charset="0"/>
                        </a:rPr>
                        <a:t>Stadtradeln</a:t>
                      </a:r>
                      <a:endParaRPr lang="de-DE" sz="900" b="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7502054"/>
          </a:xfrm>
          <a:prstGeom prst="rect">
            <a:avLst/>
          </a:prstGeom>
          <a:noFill/>
        </p:spPr>
        <p:txBody>
          <a:bodyPr wrap="square" rtlCol="0">
            <a:spAutoFit/>
          </a:bodyPr>
          <a:lstStyle/>
          <a:p>
            <a:r>
              <a:rPr lang="de-DE" sz="900" b="1" dirty="0">
                <a:latin typeface="Arial" panose="020B0604020202020204" pitchFamily="34" charset="0"/>
                <a:cs typeface="Arial" panose="020B0604020202020204" pitchFamily="34" charset="0"/>
              </a:rPr>
              <a:t>Carsharing</a:t>
            </a:r>
          </a:p>
          <a:p>
            <a:endParaRPr lang="de-DE" sz="900" b="1" dirty="0">
              <a:latin typeface="Arial" panose="020B0604020202020204" pitchFamily="34" charset="0"/>
              <a:cs typeface="Arial" panose="020B0604020202020204" pitchFamily="34" charset="0"/>
            </a:endParaRPr>
          </a:p>
          <a:p>
            <a:pPr>
              <a:lnSpc>
                <a:spcPct val="150000"/>
              </a:lnSpc>
            </a:pPr>
            <a:r>
              <a:rPr lang="de-DE" sz="900" dirty="0">
                <a:latin typeface="Arial" panose="020B0604020202020204" pitchFamily="34" charset="0"/>
                <a:cs typeface="Arial" panose="020B0604020202020204" pitchFamily="34" charset="0"/>
              </a:rPr>
              <a:t>Das Carsharing hat sich in den letzten Jahren zu einem wichtigen Baustein nachhaltiger Mobilität entwickelt. Diesen Trend will die Stadt Bad Vilbel unterstützen – mit Sonderparkplätzen und kostenfreiem Parken. Gemeinsam mit verschiedenen Partnern wird das Angebot kontinuierlich erweitert.</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dirty="0">
                <a:latin typeface="Arial" panose="020B0604020202020204" pitchFamily="34" charset="0"/>
                <a:cs typeface="Arial" panose="020B0604020202020204" pitchFamily="34" charset="0"/>
              </a:rPr>
              <a:t>Der Begriff Carsharing setzt sich aus den englischen Wörtern „car“ und „share“ zusammen – was so viel wie „Auto teilen“ bedeutet. Beim Carsharing nutzen also mehrere Personen gemeinsam ein Fahrzeug. Carsharing-Fahrzeuge sind damit kostengünstig und flexibel. Zudem kann Carsharing auch ein Beitrag zum Umweltschutz sein</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b="1" dirty="0">
                <a:latin typeface="Arial" panose="020B0604020202020204" pitchFamily="34" charset="0"/>
                <a:cs typeface="Arial" panose="020B0604020202020204" pitchFamily="34" charset="0"/>
              </a:rPr>
              <a:t>VILCAR</a:t>
            </a:r>
          </a:p>
          <a:p>
            <a:pPr>
              <a:lnSpc>
                <a:spcPct val="150000"/>
              </a:lnSpc>
            </a:pPr>
            <a:r>
              <a:rPr lang="de-DE" sz="900" dirty="0" smtClean="0">
                <a:latin typeface="Arial" panose="020B0604020202020204" pitchFamily="34" charset="0"/>
                <a:cs typeface="Arial" panose="020B0604020202020204" pitchFamily="34" charset="0"/>
              </a:rPr>
              <a:t>Die </a:t>
            </a:r>
            <a:r>
              <a:rPr lang="de-DE" sz="900" dirty="0">
                <a:latin typeface="Arial" panose="020B0604020202020204" pitchFamily="34" charset="0"/>
                <a:cs typeface="Arial" panose="020B0604020202020204" pitchFamily="34" charset="0"/>
              </a:rPr>
              <a:t>Stadtwerke bieten seit Januar 2022 in Kooperation mit Auto Jörg ein attraktives erweitertes Carsharing-Angebot unter der Marke „Vilcar“ an.</a:t>
            </a:r>
          </a:p>
          <a:p>
            <a:pPr>
              <a:lnSpc>
                <a:spcPct val="150000"/>
              </a:lnSpc>
            </a:pPr>
            <a:r>
              <a:rPr lang="de-DE" sz="900" dirty="0" smtClean="0">
                <a:latin typeface="Arial" panose="020B0604020202020204" pitchFamily="34" charset="0"/>
                <a:cs typeface="Arial" panose="020B0604020202020204" pitchFamily="34" charset="0"/>
              </a:rPr>
              <a:t>Die </a:t>
            </a:r>
            <a:r>
              <a:rPr lang="de-DE" sz="900" dirty="0">
                <a:latin typeface="Arial" panose="020B0604020202020204" pitchFamily="34" charset="0"/>
                <a:cs typeface="Arial" panose="020B0604020202020204" pitchFamily="34" charset="0"/>
              </a:rPr>
              <a:t>insgesamt 22 Vilcar-Fahrzeuge sind an 15 Standorten über das Stadtgebiet verteilt. Alle Informationen zum Vilcar erhalten Sie hier.</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b="1" dirty="0">
                <a:latin typeface="Arial" panose="020B0604020202020204" pitchFamily="34" charset="0"/>
                <a:cs typeface="Arial" panose="020B0604020202020204" pitchFamily="34" charset="0"/>
              </a:rPr>
              <a:t>Stadtmobil</a:t>
            </a:r>
          </a:p>
          <a:p>
            <a:pPr>
              <a:lnSpc>
                <a:spcPct val="150000"/>
              </a:lnSpc>
            </a:pPr>
            <a:r>
              <a:rPr lang="de-DE" sz="900" dirty="0">
                <a:latin typeface="Arial" panose="020B0604020202020204" pitchFamily="34" charset="0"/>
                <a:cs typeface="Arial" panose="020B0604020202020204" pitchFamily="34" charset="0"/>
              </a:rPr>
              <a:t>Mit Ihrer einmaligen Anmeldung bei stadtmobil haben Sie alle Formalitäten erledigt und erhalten Ihre Zugangskarte. Schon kann´s losgehen. Sie buchen Ihr Fahrzeug einfach per Smartphone, online oder telefonisch. Rund um die Uhr an sieben Tagen die Woche. Mit der Zugangskarte erhalten Sie jederzeit Zugriff auf Ihr Fahrzeug. Bei Bedarf tanken Sie bargeldlos auf Kosten von stadtmobil. Am Ende der Fahrt bringen Sie den Wagen einfach an die Stadtmobil-Station zurück – ohne lästige Parkplatzsuche.</a:t>
            </a:r>
          </a:p>
          <a:p>
            <a:pPr>
              <a:lnSpc>
                <a:spcPct val="150000"/>
              </a:lnSpc>
            </a:pPr>
            <a:r>
              <a:rPr lang="de-DE" sz="900" dirty="0">
                <a:latin typeface="Arial" panose="020B0604020202020204" pitchFamily="34" charset="0"/>
                <a:cs typeface="Arial" panose="020B0604020202020204" pitchFamily="34" charset="0"/>
              </a:rPr>
              <a:t>Bezahlt werden nur die gefahrenen Kilometer und die Dauer der Fahrzeugnutzung- Kraftstoffkosten sind in den Kilometerpreisen bereits enthalten.</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u="sng" dirty="0">
                <a:solidFill>
                  <a:srgbClr val="FF0000"/>
                </a:solidFill>
                <a:latin typeface="Arial" panose="020B0604020202020204" pitchFamily="34" charset="0"/>
                <a:cs typeface="Arial" panose="020B0604020202020204" pitchFamily="34" charset="0"/>
              </a:rPr>
              <a:t>Hier</a:t>
            </a:r>
            <a:r>
              <a:rPr lang="de-DE" sz="900" dirty="0">
                <a:latin typeface="Arial" panose="020B0604020202020204" pitchFamily="34" charset="0"/>
                <a:cs typeface="Arial" panose="020B0604020202020204" pitchFamily="34" charset="0"/>
              </a:rPr>
              <a:t> können Sie sich über die Tarife informieren.</a:t>
            </a:r>
          </a:p>
          <a:p>
            <a:pPr>
              <a:lnSpc>
                <a:spcPct val="150000"/>
              </a:lnSpc>
            </a:pPr>
            <a:endParaRPr lang="de-DE" sz="900" dirty="0">
              <a:latin typeface="Arial" panose="020B0604020202020204" pitchFamily="34" charset="0"/>
              <a:cs typeface="Arial" panose="020B0604020202020204" pitchFamily="34" charset="0"/>
            </a:endParaRPr>
          </a:p>
          <a:p>
            <a:pPr>
              <a:lnSpc>
                <a:spcPct val="150000"/>
              </a:lnSpc>
            </a:pPr>
            <a:r>
              <a:rPr lang="de-DE" sz="900" b="1" dirty="0">
                <a:latin typeface="Arial" panose="020B0604020202020204" pitchFamily="34" charset="0"/>
                <a:cs typeface="Arial" panose="020B0604020202020204" pitchFamily="34" charset="0"/>
              </a:rPr>
              <a:t>Standorte in Bad Vilbel:</a:t>
            </a:r>
          </a:p>
          <a:p>
            <a:pPr marL="171450" indent="-171450">
              <a:lnSpc>
                <a:spcPct val="150000"/>
              </a:lnSpc>
              <a:buFontTx/>
              <a:buChar char="-"/>
            </a:pPr>
            <a:r>
              <a:rPr lang="de-DE" sz="900" dirty="0">
                <a:latin typeface="Arial" panose="020B0604020202020204" pitchFamily="34" charset="0"/>
                <a:cs typeface="Arial" panose="020B0604020202020204" pitchFamily="34" charset="0"/>
              </a:rPr>
              <a:t>Frankfurter Straße im Straßenverlauf zwischen Kreisverkehr</a:t>
            </a:r>
          </a:p>
          <a:p>
            <a:pPr>
              <a:lnSpc>
                <a:spcPct val="150000"/>
              </a:lnSpc>
            </a:pPr>
            <a:r>
              <a:rPr lang="de-DE" sz="900" dirty="0">
                <a:latin typeface="Arial" panose="020B0604020202020204" pitchFamily="34" charset="0"/>
                <a:cs typeface="Arial" panose="020B0604020202020204" pitchFamily="34" charset="0"/>
              </a:rPr>
              <a:t>     Heilsberg und Friedrich-Ebert-Straße stadteinwärts (Toyota Aygo)</a:t>
            </a:r>
          </a:p>
          <a:p>
            <a:pPr marL="171450" indent="-171450">
              <a:lnSpc>
                <a:spcPct val="150000"/>
              </a:lnSpc>
              <a:buFontTx/>
              <a:buChar char="-"/>
            </a:pPr>
            <a:r>
              <a:rPr lang="de-DE" sz="900" dirty="0">
                <a:latin typeface="Arial" panose="020B0604020202020204" pitchFamily="34" charset="0"/>
                <a:cs typeface="Arial" panose="020B0604020202020204" pitchFamily="34" charset="0"/>
              </a:rPr>
              <a:t>Park+Ride-Parkplatz, Haltepunkt Bad Vilbel Süd; Berkehrsheimer Weg (Toyota Yaris)</a:t>
            </a:r>
          </a:p>
          <a:p>
            <a:pPr>
              <a:lnSpc>
                <a:spcPct val="150000"/>
              </a:lnSpc>
            </a:pPr>
            <a:r>
              <a:rPr lang="de-DE" sz="900" dirty="0">
                <a:latin typeface="Arial" panose="020B0604020202020204" pitchFamily="34" charset="0"/>
                <a:cs typeface="Arial" panose="020B0604020202020204" pitchFamily="34" charset="0"/>
              </a:rPr>
              <a:t> Alle weiteren Informationen finden Sie </a:t>
            </a:r>
            <a:r>
              <a:rPr lang="de-DE" sz="900" u="sng" dirty="0">
                <a:solidFill>
                  <a:srgbClr val="FF0000"/>
                </a:solidFill>
                <a:latin typeface="Arial" panose="020B0604020202020204" pitchFamily="34" charset="0"/>
                <a:cs typeface="Arial" panose="020B0604020202020204" pitchFamily="34" charset="0"/>
              </a:rPr>
              <a:t>hier</a:t>
            </a:r>
            <a:r>
              <a:rPr lang="de-DE" sz="900" dirty="0">
                <a:latin typeface="Arial" panose="020B0604020202020204" pitchFamily="34" charset="0"/>
                <a:cs typeface="Arial" panose="020B0604020202020204" pitchFamily="34" charset="0"/>
              </a:rPr>
              <a:t>.</a:t>
            </a:r>
          </a:p>
          <a:p>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4038782852"/>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VILCAR</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pic>
        <p:nvPicPr>
          <p:cNvPr id="10244" name="Picture 4"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7999"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6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14289142"/>
              </p:ext>
            </p:extLst>
          </p:nvPr>
        </p:nvGraphicFramePr>
        <p:xfrm>
          <a:off x="0" y="2314572"/>
          <a:ext cx="1676400" cy="305239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00263557"/>
                    </a:ext>
                  </a:extLst>
                </a:gridCol>
              </a:tblGrid>
              <a:tr h="268663">
                <a:tc>
                  <a:txBody>
                    <a:bodyPr/>
                    <a:lstStyle/>
                    <a:p>
                      <a:r>
                        <a:rPr lang="de-DE" sz="900" dirty="0" smtClean="0">
                          <a:solidFill>
                            <a:schemeClr val="tx1"/>
                          </a:solidFill>
                          <a:latin typeface="Arial" panose="020B0604020202020204" pitchFamily="34" charset="0"/>
                          <a:cs typeface="Arial" panose="020B0604020202020204" pitchFamily="34" charset="0"/>
                        </a:rPr>
                        <a:t>Klima und Umwelt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775734"/>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Klimaschutzmanagement</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07212"/>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Klimaschutz in Bad Vilbel</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703803"/>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Plastikfrei</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114527"/>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E-Ladesäulen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00764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Energieberatung</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62595"/>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PENDLA</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459096"/>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VILCAR</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899237"/>
                  </a:ext>
                </a:extLst>
              </a:tr>
              <a:tr h="268663">
                <a:tc>
                  <a:txBody>
                    <a:bodyPr/>
                    <a:lstStyle/>
                    <a:p>
                      <a:r>
                        <a:rPr lang="de-DE" sz="900" b="1" dirty="0" smtClean="0">
                          <a:solidFill>
                            <a:srgbClr val="FF0000"/>
                          </a:solidFill>
                          <a:latin typeface="Arial" panose="020B0604020202020204" pitchFamily="34" charset="0"/>
                          <a:cs typeface="Arial" panose="020B0604020202020204" pitchFamily="34" charset="0"/>
                        </a:rPr>
                        <a:t>Stadtradeln</a:t>
                      </a:r>
                      <a:endParaRPr lang="de-DE" sz="900" b="1" dirty="0">
                        <a:solidFill>
                          <a:srgbClr val="FF0000"/>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040798"/>
                  </a:ext>
                </a:extLst>
              </a:tr>
              <a:tr h="268663">
                <a:tc>
                  <a:txBody>
                    <a:bodyPr/>
                    <a:lstStyle/>
                    <a:p>
                      <a:r>
                        <a:rPr lang="de-DE" sz="900" dirty="0" smtClean="0">
                          <a:solidFill>
                            <a:schemeClr val="tx1"/>
                          </a:solidFill>
                          <a:latin typeface="Arial" panose="020B0604020202020204" pitchFamily="34" charset="0"/>
                          <a:cs typeface="Arial" panose="020B0604020202020204" pitchFamily="34" charset="0"/>
                        </a:rPr>
                        <a:t>Streuobstwiesen</a:t>
                      </a:r>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639186"/>
                  </a:ext>
                </a:extLst>
              </a:tr>
              <a:tr h="26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latin typeface="Arial" panose="020B0604020202020204" pitchFamily="34" charset="0"/>
                          <a:cs typeface="Arial" panose="020B0604020202020204" pitchFamily="34" charset="0"/>
                        </a:rPr>
                        <a:t>Fair</a:t>
                      </a:r>
                      <a:r>
                        <a:rPr lang="de-DE" sz="900" baseline="0" dirty="0" smtClean="0">
                          <a:solidFill>
                            <a:schemeClr val="tx1"/>
                          </a:solidFill>
                          <a:latin typeface="Arial" panose="020B0604020202020204" pitchFamily="34" charset="0"/>
                          <a:cs typeface="Arial" panose="020B0604020202020204" pitchFamily="34" charset="0"/>
                        </a:rPr>
                        <a:t> Trade</a:t>
                      </a:r>
                      <a:endParaRPr lang="de-DE" sz="900" dirty="0" smtClean="0">
                        <a:solidFill>
                          <a:schemeClr val="tx1"/>
                        </a:solidFill>
                        <a:latin typeface="Arial" panose="020B0604020202020204" pitchFamily="34" charset="0"/>
                        <a:cs typeface="Arial" panose="020B0604020202020204" pitchFamily="34" charset="0"/>
                      </a:endParaRPr>
                    </a:p>
                    <a:p>
                      <a:endParaRPr lang="de-DE" sz="900"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483817"/>
                  </a:ext>
                </a:extLst>
              </a:tr>
            </a:tbl>
          </a:graphicData>
        </a:graphic>
      </p:graphicFrame>
      <p:sp>
        <p:nvSpPr>
          <p:cNvPr id="7" name="Textfeld 6"/>
          <p:cNvSpPr txBox="1"/>
          <p:nvPr/>
        </p:nvSpPr>
        <p:spPr>
          <a:xfrm>
            <a:off x="1676400" y="2314572"/>
            <a:ext cx="5010150" cy="5509200"/>
          </a:xfrm>
          <a:prstGeom prst="rect">
            <a:avLst/>
          </a:prstGeom>
          <a:noFill/>
        </p:spPr>
        <p:txBody>
          <a:bodyPr wrap="square" rtlCol="0">
            <a:spAutoFit/>
          </a:bodyPr>
          <a:lstStyle/>
          <a:p>
            <a:pPr fontAlgn="t"/>
            <a:r>
              <a:rPr lang="de-DE" sz="1400" b="1" dirty="0">
                <a:latin typeface="Arial" panose="020B0604020202020204" pitchFamily="34" charset="0"/>
                <a:cs typeface="Arial" panose="020B0604020202020204" pitchFamily="34" charset="0"/>
              </a:rPr>
              <a:t>STADTRADELN </a:t>
            </a:r>
            <a:r>
              <a:rPr lang="de-DE" sz="1400" b="1" dirty="0" smtClean="0">
                <a:latin typeface="Arial" panose="020B0604020202020204" pitchFamily="34" charset="0"/>
                <a:cs typeface="Arial" panose="020B0604020202020204" pitchFamily="34" charset="0"/>
              </a:rPr>
              <a:t>2022</a:t>
            </a:r>
          </a:p>
          <a:p>
            <a:pPr fontAlgn="t"/>
            <a:endParaRPr lang="de-DE" sz="1000" dirty="0">
              <a:latin typeface="Arial" panose="020B0604020202020204" pitchFamily="34" charset="0"/>
              <a:cs typeface="Arial" panose="020B0604020202020204" pitchFamily="34" charset="0"/>
            </a:endParaRPr>
          </a:p>
          <a:p>
            <a:pPr fontAlgn="t"/>
            <a:r>
              <a:rPr lang="de-DE" sz="1000" dirty="0">
                <a:latin typeface="Arial" panose="020B0604020202020204" pitchFamily="34" charset="0"/>
                <a:cs typeface="Arial" panose="020B0604020202020204" pitchFamily="34" charset="0"/>
              </a:rPr>
              <a:t>Radfahren ist mehr als ein Lieblingssport</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Ob </a:t>
            </a:r>
            <a:r>
              <a:rPr lang="de-DE" sz="1000" dirty="0">
                <a:latin typeface="Arial" panose="020B0604020202020204" pitchFamily="34" charset="0"/>
                <a:cs typeface="Arial" panose="020B0604020202020204" pitchFamily="34" charset="0"/>
              </a:rPr>
              <a:t>auf dem Weg zur Schule, Arbeit, zum Einkaufen oder auf einer ausgedehnten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Wochenendtour</a:t>
            </a:r>
            <a:r>
              <a:rPr lang="de-DE" sz="1000" dirty="0">
                <a:latin typeface="Arial" panose="020B0604020202020204" pitchFamily="34" charset="0"/>
                <a:cs typeface="Arial" panose="020B0604020202020204" pitchFamily="34" charset="0"/>
              </a:rPr>
              <a:t>: Wir strampeln uns fit an der frischen Luft. Zusätzliche Glückshormone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werden </a:t>
            </a:r>
            <a:r>
              <a:rPr lang="de-DE" sz="1000" dirty="0">
                <a:latin typeface="Arial" panose="020B0604020202020204" pitchFamily="34" charset="0"/>
                <a:cs typeface="Arial" panose="020B0604020202020204" pitchFamily="34" charset="0"/>
              </a:rPr>
              <a:t>dabei freigesetzt und die innere Balance wird hergestellt.</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Lust aufs Fahrrad zu steigen und dabei für die Gemeinschaft der eigenen Stadt etwas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zu </a:t>
            </a:r>
            <a:r>
              <a:rPr lang="de-DE" sz="1000" dirty="0">
                <a:latin typeface="Arial" panose="020B0604020202020204" pitchFamily="34" charset="0"/>
                <a:cs typeface="Arial" panose="020B0604020202020204" pitchFamily="34" charset="0"/>
              </a:rPr>
              <a:t>bewirken, ist ein Mehrwert. Das ist Stadtradeln. Der Wettbewerb bei dem 21 Tage </a:t>
            </a:r>
            <a:r>
              <a:rPr lang="de-DE" sz="1000" dirty="0" smtClean="0">
                <a:latin typeface="Arial" panose="020B0604020202020204" pitchFamily="34" charset="0"/>
                <a:cs typeface="Arial" panose="020B0604020202020204" pitchFamily="34" charset="0"/>
              </a:rPr>
              <a:t>lang</a:t>
            </a:r>
          </a:p>
          <a:p>
            <a:pPr fontAlgn="t"/>
            <a:r>
              <a:rPr lang="de-DE" sz="1000" dirty="0" smtClean="0">
                <a:latin typeface="Arial" panose="020B0604020202020204" pitchFamily="34" charset="0"/>
                <a:cs typeface="Arial" panose="020B0604020202020204" pitchFamily="34" charset="0"/>
              </a:rPr>
              <a:t>möglichst </a:t>
            </a:r>
            <a:r>
              <a:rPr lang="de-DE" sz="1000" dirty="0">
                <a:latin typeface="Arial" panose="020B0604020202020204" pitchFamily="34" charset="0"/>
                <a:cs typeface="Arial" panose="020B0604020202020204" pitchFamily="34" charset="0"/>
              </a:rPr>
              <a:t>viele Alltagswege klimafreundlich mit dem Fahrrad zurückgelegt werden.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Ob </a:t>
            </a:r>
            <a:r>
              <a:rPr lang="de-DE" sz="1000" dirty="0">
                <a:latin typeface="Arial" panose="020B0604020202020204" pitchFamily="34" charset="0"/>
                <a:cs typeface="Arial" panose="020B0604020202020204" pitchFamily="34" charset="0"/>
              </a:rPr>
              <a:t>man bereits jeden Tag fährt oder bisher eher selten mit dem Rad unterwegs ist,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ist </a:t>
            </a:r>
            <a:r>
              <a:rPr lang="de-DE" sz="1000" dirty="0">
                <a:latin typeface="Arial" panose="020B0604020202020204" pitchFamily="34" charset="0"/>
                <a:cs typeface="Arial" panose="020B0604020202020204" pitchFamily="34" charset="0"/>
              </a:rPr>
              <a:t>nicht ausschlaggebend.</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Bad </a:t>
            </a:r>
            <a:r>
              <a:rPr lang="de-DE" sz="1000" dirty="0">
                <a:latin typeface="Arial" panose="020B0604020202020204" pitchFamily="34" charset="0"/>
                <a:cs typeface="Arial" panose="020B0604020202020204" pitchFamily="34" charset="0"/>
              </a:rPr>
              <a:t>Vilbel radelt um die Wette dieses Jahr vom 29. August bis zum 18. </a:t>
            </a:r>
            <a:r>
              <a:rPr lang="de-DE" sz="1000" dirty="0" smtClean="0">
                <a:latin typeface="Arial" panose="020B0604020202020204" pitchFamily="34" charset="0"/>
                <a:cs typeface="Arial" panose="020B0604020202020204" pitchFamily="34" charset="0"/>
              </a:rPr>
              <a:t>September</a:t>
            </a:r>
          </a:p>
          <a:p>
            <a:pPr fontAlgn="t"/>
            <a:r>
              <a:rPr lang="de-DE" sz="1000" dirty="0" smtClean="0">
                <a:latin typeface="Arial" panose="020B0604020202020204" pitchFamily="34" charset="0"/>
                <a:cs typeface="Arial" panose="020B0604020202020204" pitchFamily="34" charset="0"/>
              </a:rPr>
              <a:t>und </a:t>
            </a:r>
            <a:r>
              <a:rPr lang="de-DE" sz="1000" dirty="0">
                <a:latin typeface="Arial" panose="020B0604020202020204" pitchFamily="34" charset="0"/>
                <a:cs typeface="Arial" panose="020B0604020202020204" pitchFamily="34" charset="0"/>
              </a:rPr>
              <a:t>da zählt jeder Kilometer.</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steigende Fahrradcommunity in Bad Vilbel wächst von Jahr zu Jahr und die </a:t>
            </a:r>
            <a:endParaRPr lang="de-DE" sz="1000" dirty="0" smtClean="0">
              <a:latin typeface="Arial" panose="020B0604020202020204" pitchFamily="34" charset="0"/>
              <a:cs typeface="Arial" panose="020B0604020202020204" pitchFamily="34" charset="0"/>
            </a:endParaRPr>
          </a:p>
          <a:p>
            <a:pPr fontAlgn="t"/>
            <a:endParaRPr lang="de-DE" sz="1000" dirty="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Ergebnisse </a:t>
            </a:r>
            <a:r>
              <a:rPr lang="de-DE" sz="1000" b="1" dirty="0">
                <a:latin typeface="Arial" panose="020B0604020202020204" pitchFamily="34" charset="0"/>
                <a:cs typeface="Arial" panose="020B0604020202020204" pitchFamily="34" charset="0"/>
              </a:rPr>
              <a:t>des letzten Stadtradeln </a:t>
            </a:r>
            <a:r>
              <a:rPr lang="de-DE" sz="1000" dirty="0">
                <a:latin typeface="Arial" panose="020B0604020202020204" pitchFamily="34" charset="0"/>
                <a:cs typeface="Arial" panose="020B0604020202020204" pitchFamily="34" charset="0"/>
              </a:rPr>
              <a:t>können sich sehen lassen. Schon jetzt kann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man </a:t>
            </a:r>
            <a:r>
              <a:rPr lang="de-DE" sz="1000" dirty="0">
                <a:latin typeface="Arial" panose="020B0604020202020204" pitchFamily="34" charset="0"/>
                <a:cs typeface="Arial" panose="020B0604020202020204" pitchFamily="34" charset="0"/>
              </a:rPr>
              <a:t>sich selbst sowie Kollegen und Kolleginnen, Freunde und Freundinnen und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Familie </a:t>
            </a:r>
            <a:r>
              <a:rPr lang="de-DE" sz="1000" dirty="0">
                <a:latin typeface="Arial" panose="020B0604020202020204" pitchFamily="34" charset="0"/>
                <a:cs typeface="Arial" panose="020B0604020202020204" pitchFamily="34" charset="0"/>
              </a:rPr>
              <a:t>motivieren, um beim diesjährigen Stadtradeln 2022 mitzumachen. </a:t>
            </a:r>
            <a:endParaRPr lang="de-DE" sz="1000" dirty="0" smtClean="0">
              <a:latin typeface="Arial" panose="020B0604020202020204" pitchFamily="34" charset="0"/>
              <a:cs typeface="Arial" panose="020B0604020202020204" pitchFamily="34" charset="0"/>
            </a:endParaRPr>
          </a:p>
          <a:p>
            <a:pPr fontAlgn="t"/>
            <a:endParaRPr lang="de-DE" sz="1000" dirty="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Anmeldung kann unter </a:t>
            </a:r>
            <a:r>
              <a:rPr lang="de-DE" sz="1000" u="sng" dirty="0">
                <a:latin typeface="Arial" panose="020B0604020202020204" pitchFamily="34" charset="0"/>
                <a:cs typeface="Arial" panose="020B0604020202020204" pitchFamily="34" charset="0"/>
              </a:rPr>
              <a:t>STADTRADELN – Registrieren </a:t>
            </a:r>
            <a:r>
              <a:rPr lang="de-DE" sz="1000" dirty="0">
                <a:latin typeface="Arial" panose="020B0604020202020204" pitchFamily="34" charset="0"/>
                <a:cs typeface="Arial" panose="020B0604020202020204" pitchFamily="34" charset="0"/>
              </a:rPr>
              <a:t>vorgenommen werden.</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Auf </a:t>
            </a:r>
            <a:r>
              <a:rPr lang="de-DE" sz="1000" dirty="0">
                <a:latin typeface="Arial" panose="020B0604020202020204" pitchFamily="34" charset="0"/>
                <a:cs typeface="Arial" panose="020B0604020202020204" pitchFamily="34" charset="0"/>
              </a:rPr>
              <a:t>der Stadtradelnseite Bad Vilbel findest Du Radtouren und anderweitige </a:t>
            </a:r>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Informationen </a:t>
            </a:r>
            <a:r>
              <a:rPr lang="de-DE" sz="1000" dirty="0">
                <a:latin typeface="Arial" panose="020B0604020202020204" pitchFamily="34" charset="0"/>
                <a:cs typeface="Arial" panose="020B0604020202020204" pitchFamily="34" charset="0"/>
              </a:rPr>
              <a:t>zu diesem Thema.</a:t>
            </a:r>
          </a:p>
          <a:p>
            <a:pPr fontAlgn="t"/>
            <a:endParaRPr lang="de-DE" sz="1000" dirty="0" smtClean="0">
              <a:latin typeface="Arial" panose="020B0604020202020204" pitchFamily="34" charset="0"/>
              <a:cs typeface="Arial" panose="020B0604020202020204" pitchFamily="34" charset="0"/>
            </a:endParaRPr>
          </a:p>
          <a:p>
            <a:pPr fontAlgn="t"/>
            <a:r>
              <a:rPr lang="de-DE" sz="1000" dirty="0" smtClean="0">
                <a:latin typeface="Arial" panose="020B0604020202020204" pitchFamily="34" charset="0"/>
                <a:cs typeface="Arial" panose="020B0604020202020204" pitchFamily="34" charset="0"/>
              </a:rPr>
              <a:t>Dann </a:t>
            </a:r>
            <a:r>
              <a:rPr lang="de-DE" sz="1000" dirty="0">
                <a:latin typeface="Arial" panose="020B0604020202020204" pitchFamily="34" charset="0"/>
                <a:cs typeface="Arial" panose="020B0604020202020204" pitchFamily="34" charset="0"/>
              </a:rPr>
              <a:t>liebe Bad Vilbeler und Bad Vilbelerinnen radelt los!</a:t>
            </a:r>
          </a:p>
          <a:p>
            <a:pPr fontAlgn="t"/>
            <a:r>
              <a:rPr lang="de-DE" sz="1000" dirty="0">
                <a:latin typeface="Arial" panose="020B0604020202020204" pitchFamily="34" charset="0"/>
                <a:cs typeface="Arial" panose="020B0604020202020204" pitchFamily="34" charset="0"/>
              </a:rPr>
              <a:t>Viel Spaß dabei!</a:t>
            </a:r>
          </a:p>
          <a:p>
            <a:endParaRPr lang="de-DE" dirty="0"/>
          </a:p>
        </p:txBody>
      </p:sp>
      <p:pic>
        <p:nvPicPr>
          <p:cNvPr id="9" name="Picture 2"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1743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elle 9"/>
          <p:cNvGraphicFramePr>
            <a:graphicFrameLocks noGrp="1"/>
          </p:cNvGraphicFramePr>
          <p:nvPr>
            <p:extLst>
              <p:ext uri="{D42A27DB-BD31-4B8C-83A1-F6EECF244321}">
                <p14:modId xmlns:p14="http://schemas.microsoft.com/office/powerpoint/2010/main" val="2427403499"/>
              </p:ext>
            </p:extLst>
          </p:nvPr>
        </p:nvGraphicFramePr>
        <p:xfrm>
          <a:off x="0" y="1743074"/>
          <a:ext cx="6857999" cy="370840"/>
        </p:xfrm>
        <a:graphic>
          <a:graphicData uri="http://schemas.openxmlformats.org/drawingml/2006/table">
            <a:tbl>
              <a:tblPr firstRow="1" bandRow="1">
                <a:tableStyleId>{5C22544A-7EE6-4342-B048-85BDC9FD1C3A}</a:tableStyleId>
              </a:tblPr>
              <a:tblGrid>
                <a:gridCol w="6857999">
                  <a:extLst>
                    <a:ext uri="{9D8B030D-6E8A-4147-A177-3AD203B41FA5}">
                      <a16:colId xmlns:a16="http://schemas.microsoft.com/office/drawing/2014/main" val="579171215"/>
                    </a:ext>
                  </a:extLst>
                </a:gridCol>
              </a:tblGrid>
              <a:tr h="370840">
                <a:tc>
                  <a:txBody>
                    <a:bodyPr/>
                    <a:lstStyle/>
                    <a:p>
                      <a:r>
                        <a:rPr lang="de-DE" sz="1200" dirty="0" smtClean="0">
                          <a:latin typeface="Arial" panose="020B0604020202020204" pitchFamily="34" charset="0"/>
                          <a:cs typeface="Arial" panose="020B0604020202020204" pitchFamily="34" charset="0"/>
                        </a:rPr>
                        <a:t>Klima und Umwelt                   </a:t>
                      </a:r>
                      <a:r>
                        <a:rPr lang="de-DE" sz="900" dirty="0" smtClean="0">
                          <a:latin typeface="Arial" panose="020B0604020202020204" pitchFamily="34" charset="0"/>
                          <a:cs typeface="Arial" panose="020B0604020202020204" pitchFamily="34" charset="0"/>
                        </a:rPr>
                        <a:t>Klima und Umwelt &gt;</a:t>
                      </a:r>
                      <a:r>
                        <a:rPr lang="de-DE" sz="900" baseline="0" dirty="0" smtClean="0">
                          <a:latin typeface="Arial" panose="020B0604020202020204" pitchFamily="34" charset="0"/>
                          <a:cs typeface="Arial" panose="020B0604020202020204" pitchFamily="34" charset="0"/>
                        </a:rPr>
                        <a:t> Stadtradeln</a:t>
                      </a:r>
                      <a:endParaRPr lang="de-DE"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447900"/>
                  </a:ext>
                </a:extLst>
              </a:tr>
            </a:tbl>
          </a:graphicData>
        </a:graphic>
      </p:graphicFrame>
    </p:spTree>
    <p:extLst>
      <p:ext uri="{BB962C8B-B14F-4D97-AF65-F5344CB8AC3E}">
        <p14:creationId xmlns:p14="http://schemas.microsoft.com/office/powerpoint/2010/main" val="1097976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2540</Words>
  <Application>Microsoft Office PowerPoint</Application>
  <PresentationFormat>A4-Papier (210 x 297 mm)</PresentationFormat>
  <Paragraphs>344</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Kühl, Christian</dc:creator>
  <cp:lastModifiedBy>Kühl, Christian</cp:lastModifiedBy>
  <cp:revision>32</cp:revision>
  <dcterms:created xsi:type="dcterms:W3CDTF">2022-08-16T13:49:50Z</dcterms:created>
  <dcterms:modified xsi:type="dcterms:W3CDTF">2022-08-19T07:04:05Z</dcterms:modified>
</cp:coreProperties>
</file>